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52" d="100"/>
          <a:sy n="52" d="100"/>
        </p:scale>
        <p:origin x="492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Kvaliteta nastave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D1-423D-ACC1-B13C50A0FEFA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D1-423D-ACC1-B13C50A0FEFA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3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D1-423D-ACC1-B13C50A0F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108512"/>
        <c:axId val="322104592"/>
      </c:barChart>
      <c:catAx>
        <c:axId val="32210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2104592"/>
        <c:crosses val="autoZero"/>
        <c:auto val="1"/>
        <c:lblAlgn val="ctr"/>
        <c:lblOffset val="100"/>
        <c:noMultiLvlLbl val="0"/>
      </c:catAx>
      <c:valAx>
        <c:axId val="32210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210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66-4D0D-808B-B1D735873AB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66-4D0D-808B-B1D735873AB2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1">
                  <c:v>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66-4D0D-808B-B1D735873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730184"/>
        <c:axId val="380727440"/>
      </c:barChart>
      <c:catAx>
        <c:axId val="38073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0727440"/>
        <c:crosses val="autoZero"/>
        <c:auto val="1"/>
        <c:lblAlgn val="ctr"/>
        <c:lblOffset val="100"/>
        <c:noMultiLvlLbl val="0"/>
      </c:catAx>
      <c:valAx>
        <c:axId val="38072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0730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C5-4E91-819B-1279B9744F47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C5-4E91-819B-1279B9744F47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 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C5-4E91-819B-1279B9744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729400"/>
        <c:axId val="365480416"/>
      </c:barChart>
      <c:catAx>
        <c:axId val="380729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5480416"/>
        <c:crosses val="autoZero"/>
        <c:auto val="1"/>
        <c:lblAlgn val="ctr"/>
        <c:lblOffset val="100"/>
        <c:noMultiLvlLbl val="0"/>
      </c:catAx>
      <c:valAx>
        <c:axId val="36548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0729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2D-4559-B21B-9554629E8C4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2D-4559-B21B-9554629E8C4A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2D-4559-B21B-9554629E8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481592"/>
        <c:axId val="365481200"/>
      </c:barChart>
      <c:valAx>
        <c:axId val="365481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5481592"/>
        <c:crosses val="autoZero"/>
        <c:crossBetween val="between"/>
      </c:valAx>
      <c:catAx>
        <c:axId val="365481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5481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1">
                  <c:v>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7-44FB-824E-0079C07C7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490608"/>
        <c:axId val="365491000"/>
      </c:barChart>
      <c:catAx>
        <c:axId val="36549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5491000"/>
        <c:crosses val="autoZero"/>
        <c:auto val="1"/>
        <c:lblAlgn val="ctr"/>
        <c:lblOffset val="100"/>
        <c:noMultiLvlLbl val="0"/>
      </c:catAx>
      <c:valAx>
        <c:axId val="36549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549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34-4634-86D0-D2F2AF155425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34-4634-86D0-D2F2AF155425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1">
                  <c:v>1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34-4634-86D0-D2F2AF155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492224"/>
        <c:axId val="379494184"/>
      </c:barChart>
      <c:valAx>
        <c:axId val="379494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9492224"/>
        <c:crosses val="autoZero"/>
        <c:crossBetween val="between"/>
      </c:valAx>
      <c:catAx>
        <c:axId val="379492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9494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7B-4A80-8C9C-EF474467E3D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7B-4A80-8C9C-EF474467E3D2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7B-4A80-8C9C-EF474467E3D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7B-4A80-8C9C-EF474467E3D2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7B-4A80-8C9C-EF474467E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Kvaliteta nastavnog plana RN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E7-4DC8-963F-ADE82E032D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E7-4DC8-963F-ADE82E032D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E7-4DC8-963F-ADE82E032D2D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E7-4DC8-963F-ADE82E032D2D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E7-4DC8-963F-ADE82E032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Kvaliteta nastavnog plana RN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C5-4B80-AD4E-1BDE6879C08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C5-4B80-AD4E-1BDE6879C08B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C5-4B80-AD4E-1BDE6879C08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C5-4B80-AD4E-1BDE6879C08B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C5-4B80-AD4E-1BDE6879C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2110472"/>
        <c:axId val="322105768"/>
      </c:barChart>
      <c:catAx>
        <c:axId val="322110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2105768"/>
        <c:crosses val="autoZero"/>
        <c:auto val="1"/>
        <c:lblAlgn val="ctr"/>
        <c:lblOffset val="100"/>
        <c:noMultiLvlLbl val="0"/>
      </c:catAx>
      <c:valAx>
        <c:axId val="322105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211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91912967400817E-2"/>
          <c:y val="2.7158083329771213E-2"/>
          <c:w val="0.94719987447221277"/>
          <c:h val="0.80306241436542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ocjena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0-446F-AA60-8FE7CD785BE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ocjena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60-446F-AA60-8FE7CD785BE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ocjena 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60-446F-AA60-8FE7CD785BE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ocjena 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60-446F-AA60-8FE7CD785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22106944"/>
        <c:axId val="322107728"/>
      </c:barChart>
      <c:catAx>
        <c:axId val="322106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2107728"/>
        <c:crosses val="autoZero"/>
        <c:auto val="1"/>
        <c:lblAlgn val="ctr"/>
        <c:lblOffset val="100"/>
        <c:noMultiLvlLbl val="0"/>
      </c:catAx>
      <c:valAx>
        <c:axId val="322107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210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18-42D4-A003-327183DF6178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18-42D4-A003-327183DF6178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18-42D4-A003-327183DF6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315336"/>
        <c:axId val="322111648"/>
      </c:barChart>
      <c:valAx>
        <c:axId val="322111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3315336"/>
        <c:crosses val="autoZero"/>
        <c:crossBetween val="between"/>
      </c:valAx>
      <c:catAx>
        <c:axId val="373315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2111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1F-45AE-8FC3-DC3A3AF57B7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1F-45AE-8FC3-DC3A3AF57B7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1F-45AE-8FC3-DC3A3AF57B72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1F-45AE-8FC3-DC3A3AF57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314552"/>
        <c:axId val="373314944"/>
      </c:barChart>
      <c:catAx>
        <c:axId val="373314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3314944"/>
        <c:crosses val="autoZero"/>
        <c:auto val="1"/>
        <c:lblAlgn val="ctr"/>
        <c:lblOffset val="100"/>
        <c:noMultiLvlLbl val="0"/>
      </c:catAx>
      <c:valAx>
        <c:axId val="37331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3314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49-4725-ADD3-DED4132A179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49-4725-ADD3-DED4132A179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49-4725-ADD3-DED4132A179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49-4725-ADD3-DED4132A179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49-4725-ADD3-DED4132A1799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49-4725-ADD3-DED4132A179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B-F749-4725-ADD3-DED4132A1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3316120"/>
        <c:axId val="373316512"/>
      </c:barChart>
      <c:lineChart>
        <c:grouping val="standard"/>
        <c:varyColors val="0"/>
        <c:ser>
          <c:idx val="2"/>
          <c:order val="2"/>
          <c:tx>
            <c:strRef>
              <c:f>List1!$D$1</c:f>
              <c:strCache>
                <c:ptCount val="1"/>
                <c:pt idx="0">
                  <c:v>Stupac2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749-4725-ADD3-DED4132A1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317296"/>
        <c:axId val="373316904"/>
      </c:lineChart>
      <c:catAx>
        <c:axId val="373316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3316512"/>
        <c:crosses val="autoZero"/>
        <c:auto val="1"/>
        <c:lblAlgn val="ctr"/>
        <c:lblOffset val="100"/>
        <c:noMultiLvlLbl val="0"/>
      </c:catAx>
      <c:valAx>
        <c:axId val="37331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3316120"/>
        <c:crosses val="autoZero"/>
        <c:crossBetween val="between"/>
      </c:valAx>
      <c:valAx>
        <c:axId val="3733169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3317296"/>
        <c:crosses val="max"/>
        <c:crossBetween val="between"/>
      </c:valAx>
      <c:catAx>
        <c:axId val="373317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33169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506561679790032"/>
          <c:y val="9.1686281323124064E-2"/>
          <c:w val="0.33550363269808664"/>
          <c:h val="0.810790152362330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0D-4EDA-A2B6-4854DF16319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0D-4EDA-A2B6-4854DF1631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0D-4EDA-A2B6-4854DF16319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0D-4EDA-A2B6-4854DF16319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00D-4EDA-A2B6-4854DF163198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0D-4EDA-A2B6-4854DF16319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B-000D-4EDA-A2B6-4854DF16319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C-000D-4EDA-A2B6-4854DF163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80729008"/>
        <c:axId val="380730576"/>
      </c:barChart>
      <c:valAx>
        <c:axId val="380730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0729008"/>
        <c:crosses val="autoZero"/>
        <c:crossBetween val="between"/>
      </c:valAx>
      <c:catAx>
        <c:axId val="380729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07305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CA-48AC-AE17-C9636F7BCB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CA-48AC-AE17-C9636F7BCB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FCA-48AC-AE17-C9636F7BCB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FCA-48AC-AE17-C9636F7BCB80}"/>
              </c:ext>
            </c:extLst>
          </c:dPt>
          <c:cat>
            <c:strRef>
              <c:f>List1!$A$2:$A$5</c:f>
              <c:strCache>
                <c:ptCount val="4"/>
                <c:pt idx="0">
                  <c:v>ocjena 2</c:v>
                </c:pt>
                <c:pt idx="1">
                  <c:v>ocjena 3</c:v>
                </c:pt>
                <c:pt idx="2">
                  <c:v>ocjena 4</c:v>
                </c:pt>
                <c:pt idx="3">
                  <c:v>ocjena 5 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CA-48AC-AE17-C9636F7BC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633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377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535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10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98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2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310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57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73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82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418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F337D-06E4-420A-854F-AFAF67B6956E}" type="datetimeFigureOut">
              <a:rPr lang="hr-HR" smtClean="0"/>
              <a:t>28.10.2023.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DC15-AAA3-49B0-AD8C-E84161987B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65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hr-HR" dirty="0"/>
              <a:t>Tim za kvalitetu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Objava rezultata prvog ispitivanja</a:t>
            </a:r>
          </a:p>
          <a:p>
            <a:r>
              <a:rPr lang="hr-HR" i="1" dirty="0"/>
              <a:t>rujan/listopad 2016.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77" y="562030"/>
            <a:ext cx="2105571" cy="195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89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3997" y="365125"/>
            <a:ext cx="10515600" cy="1325563"/>
          </a:xfrm>
        </p:spPr>
        <p:txBody>
          <a:bodyPr/>
          <a:lstStyle/>
          <a:p>
            <a:r>
              <a:rPr lang="hr-HR" dirty="0"/>
              <a:t>Poticane samoinicijativnosti, poduzetništva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8060" y="365125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76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Uvjeti rada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3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Rukovođenje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53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Suradnja s vanjskim partnerima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04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Suradnja s lokalnom zajednicom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075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Mišljenje o školi </a:t>
            </a:r>
            <a:r>
              <a:rPr lang="hr-HR" i="1" dirty="0"/>
              <a:t>učenici</a:t>
            </a:r>
            <a:endParaRPr lang="hr-HR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83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Mišljenje o školi-</a:t>
            </a:r>
            <a:r>
              <a:rPr lang="hr-HR" i="1" dirty="0"/>
              <a:t>roditelji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Razvoj škole (u posljednje 2 godine)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40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dojam- Koliko je Škola dobra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56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Obradom podataka je utvrđeno da je mišljenje članova tima:</a:t>
            </a:r>
          </a:p>
          <a:p>
            <a:pPr marL="514350" indent="-514350">
              <a:buAutoNum type="alphaLcParenR"/>
            </a:pPr>
            <a:r>
              <a:rPr lang="hr-HR" dirty="0"/>
              <a:t>Zadovoljavajuće:</a:t>
            </a:r>
          </a:p>
          <a:p>
            <a:r>
              <a:rPr lang="hr-HR" dirty="0"/>
              <a:t>Opći dojam, razvoj škole, mišljenje roditelja o školi, mišljenje učenika o školi, suradnja s lokalnom zajednicom, suradnja s vanjskim partnerima, uvjeti rada, rukovođenje školom, slobodne aktivnosti učenika, </a:t>
            </a:r>
          </a:p>
          <a:p>
            <a:pPr marL="0" indent="0">
              <a:buNone/>
            </a:pPr>
            <a:r>
              <a:rPr lang="hr-HR" dirty="0"/>
              <a:t>b) Potrebno je raditi na: </a:t>
            </a:r>
          </a:p>
          <a:p>
            <a:r>
              <a:rPr lang="hr-HR" dirty="0"/>
              <a:t>poticanju samo-</a:t>
            </a:r>
            <a:r>
              <a:rPr lang="hr-HR" dirty="0" err="1"/>
              <a:t>incijativnosti</a:t>
            </a:r>
            <a:r>
              <a:rPr lang="hr-HR" dirty="0"/>
              <a:t> (poduzetnosti) učenika, potrebno je podići kvalitetu nastavnih planova PN i same nastave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Pojašnjenje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01035"/>
            <a:ext cx="10515600" cy="4351338"/>
          </a:xfrm>
        </p:spPr>
        <p:txBody>
          <a:bodyPr>
            <a:normAutofit/>
          </a:bodyPr>
          <a:lstStyle/>
          <a:p>
            <a:r>
              <a:rPr lang="hr-HR" dirty="0"/>
              <a:t>U sklopu rada tima za kvalitetu OŠ „Đuro Pilar” Slavonski Brod Tijekom 2016. je provedeno ispitivanje mišljenja članova tima </a:t>
            </a:r>
          </a:p>
          <a:p>
            <a:r>
              <a:rPr lang="hr-HR" dirty="0"/>
              <a:t>Korišteni su obrasci NCVVO-a</a:t>
            </a:r>
          </a:p>
          <a:p>
            <a:r>
              <a:rPr lang="hr-HR" dirty="0"/>
              <a:t>Prikupljeni podaci su obrađeni u sklopu rada tima</a:t>
            </a:r>
          </a:p>
          <a:p>
            <a:r>
              <a:rPr lang="hr-HR" dirty="0"/>
              <a:t>Rezultati su objavljeni na Internet stranicama škole</a:t>
            </a:r>
          </a:p>
        </p:txBody>
      </p:sp>
      <p:pic>
        <p:nvPicPr>
          <p:cNvPr id="4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0352" y="5219704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24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Sljedeći koraci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Provođenje ispitivanja mišljenja</a:t>
            </a:r>
          </a:p>
          <a:p>
            <a:pPr marL="514350" indent="-514350">
              <a:buAutoNum type="alphaLcParenR"/>
            </a:pPr>
            <a:r>
              <a:rPr lang="hr-HR" dirty="0"/>
              <a:t>Učenika 4.razreda</a:t>
            </a:r>
          </a:p>
          <a:p>
            <a:pPr marL="514350" indent="-514350">
              <a:buAutoNum type="alphaLcParenR"/>
            </a:pPr>
            <a:r>
              <a:rPr lang="hr-HR" dirty="0"/>
              <a:t>Roditelja 4.razreda</a:t>
            </a:r>
          </a:p>
          <a:p>
            <a:pPr marL="514350" indent="-514350">
              <a:buAutoNum type="alphaLcParenR"/>
            </a:pPr>
            <a:r>
              <a:rPr lang="hr-HR" dirty="0"/>
              <a:t>Nastavnika RN</a:t>
            </a:r>
          </a:p>
          <a:p>
            <a:pPr marL="514350" indent="-514350">
              <a:buAutoNum type="alphaLcParenR"/>
            </a:pPr>
            <a:r>
              <a:rPr lang="hr-HR" dirty="0"/>
              <a:t>Učitelja PN</a:t>
            </a:r>
          </a:p>
          <a:p>
            <a:pPr marL="514350" indent="-514350">
              <a:buAutoNum type="alphaLcParenR"/>
            </a:pPr>
            <a:r>
              <a:rPr lang="hr-HR" dirty="0"/>
              <a:t>Izrada razvojnog plana 2017. nadalje</a:t>
            </a:r>
          </a:p>
          <a:p>
            <a:r>
              <a:rPr lang="hr-HR" dirty="0"/>
              <a:t>Aktivnosti sukladne donesenim zaključcima ispitivanja</a:t>
            </a:r>
          </a:p>
        </p:txBody>
      </p:sp>
      <p:pic>
        <p:nvPicPr>
          <p:cNvPr id="4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9208169" y="5614737"/>
            <a:ext cx="261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i="1" dirty="0">
                <a:solidFill>
                  <a:schemeClr val="bg1">
                    <a:lumMod val="50000"/>
                  </a:schemeClr>
                </a:solidFill>
              </a:rPr>
              <a:t>Listopad 2016.</a:t>
            </a:r>
          </a:p>
          <a:p>
            <a:pPr algn="r"/>
            <a:r>
              <a:rPr lang="hr-HR" i="1" dirty="0">
                <a:solidFill>
                  <a:schemeClr val="bg1">
                    <a:lumMod val="50000"/>
                  </a:schemeClr>
                </a:solidFill>
              </a:rPr>
              <a:t>Igor Nikičić, ravnatelj</a:t>
            </a:r>
          </a:p>
        </p:txBody>
      </p:sp>
    </p:spTree>
    <p:extLst>
      <p:ext uri="{BB962C8B-B14F-4D97-AF65-F5344CB8AC3E}">
        <p14:creationId xmlns:p14="http://schemas.microsoft.com/office/powerpoint/2010/main" val="271248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653" y="2635083"/>
            <a:ext cx="10515600" cy="1325563"/>
          </a:xfrm>
        </p:spPr>
        <p:txBody>
          <a:bodyPr/>
          <a:lstStyle/>
          <a:p>
            <a:pPr algn="ctr"/>
            <a:r>
              <a:rPr lang="hr-HR" dirty="0"/>
              <a:t>Analiza prvog upitnika</a:t>
            </a:r>
            <a:br>
              <a:rPr lang="hr-HR" dirty="0"/>
            </a:br>
            <a:r>
              <a:rPr lang="hr-HR" dirty="0"/>
              <a:t>- Tim za kvalitetu -</a:t>
            </a:r>
          </a:p>
        </p:txBody>
      </p:sp>
      <p:pic>
        <p:nvPicPr>
          <p:cNvPr id="4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0352" y="5219704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nastave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4550" y="23018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5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nastavnog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RN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3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nastavnog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hr-HR" dirty="0"/>
              <a:t>PN</a:t>
            </a:r>
          </a:p>
        </p:txBody>
      </p:sp>
      <p:graphicFrame>
        <p:nvGraphicFramePr>
          <p:cNvPr id="12" name="Rezervirano mjesto sadržaja 6"/>
          <p:cNvGraphicFramePr>
            <a:graphicFrameLocks/>
          </p:cNvGraphicFramePr>
          <p:nvPr/>
        </p:nvGraphicFramePr>
        <p:xfrm>
          <a:off x="726195" y="195599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3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Postignuća učenika</a:t>
            </a:r>
          </a:p>
        </p:txBody>
      </p:sp>
      <p:graphicFrame>
        <p:nvGraphicFramePr>
          <p:cNvPr id="13" name="Rezervirano mjesto sadržaja 12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6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Podrška učenicima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Slobodne aktivnosti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962" y="322268"/>
            <a:ext cx="164307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33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ANALIZA_PROVEDENOG_ISTRAZIVANJA_1</Template>
  <TotalTime>0</TotalTime>
  <Words>224</Words>
  <Application>Microsoft Office PowerPoint</Application>
  <PresentationFormat>Široki zaslon</PresentationFormat>
  <Paragraphs>40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sustava Office</vt:lpstr>
      <vt:lpstr>Tim za kvalitetu</vt:lpstr>
      <vt:lpstr>Pojašnjenje</vt:lpstr>
      <vt:lpstr>Analiza prvog upitnika - Tim za kvalitetu -</vt:lpstr>
      <vt:lpstr>Kvaliteta nastave</vt:lpstr>
      <vt:lpstr>Kvaliteta nastavnog plana RN</vt:lpstr>
      <vt:lpstr>Kvaliteta nastavnog plana PN</vt:lpstr>
      <vt:lpstr>Postignuća učenika</vt:lpstr>
      <vt:lpstr>Podrška učenicima</vt:lpstr>
      <vt:lpstr>Slobodne aktivnosti</vt:lpstr>
      <vt:lpstr>Poticane samoinicijativnosti, poduzetništva</vt:lpstr>
      <vt:lpstr>Uvjeti rada</vt:lpstr>
      <vt:lpstr>Rukovođenje</vt:lpstr>
      <vt:lpstr>Suradnja s vanjskim partnerima</vt:lpstr>
      <vt:lpstr>Suradnja s lokalnom zajednicom</vt:lpstr>
      <vt:lpstr>Mišljenje o školi učenici</vt:lpstr>
      <vt:lpstr>Mišljenje o školi-roditelji</vt:lpstr>
      <vt:lpstr>Razvoj škole (u posljednje 2 godine)</vt:lpstr>
      <vt:lpstr>Opći dojam- Koliko je Škola dobra</vt:lpstr>
      <vt:lpstr>Zaključak:</vt:lpstr>
      <vt:lpstr>Sljedeći koraci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 za kvalitetu</dc:title>
  <dc:creator>Matea Pok</dc:creator>
  <cp:lastModifiedBy>Matea Pok</cp:lastModifiedBy>
  <cp:revision>1</cp:revision>
  <dcterms:created xsi:type="dcterms:W3CDTF">2023-10-28T15:31:37Z</dcterms:created>
  <dcterms:modified xsi:type="dcterms:W3CDTF">2023-10-28T15:32:22Z</dcterms:modified>
</cp:coreProperties>
</file>