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notesMasterIdLst>
    <p:notesMasterId r:id="rId21"/>
  </p:notesMasterIdLst>
  <p:sldIdLst>
    <p:sldId id="256" r:id="rId2"/>
    <p:sldId id="261" r:id="rId3"/>
    <p:sldId id="257" r:id="rId4"/>
    <p:sldId id="260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6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22</c:v>
                </c:pt>
                <c:pt idx="1">
                  <c:v>14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u razrednim odjelima međusobno prijateljuju</c:v>
                </c:pt>
                <c:pt idx="1">
                  <c:v>Učenici u razredima imaju osjećaj zajedništva</c:v>
                </c:pt>
                <c:pt idx="2">
                  <c:v>Razgovaram s učenicima o nekom uspjehu kojeg učenii postižu van Škole</c:v>
                </c:pt>
                <c:pt idx="3">
                  <c:v>U razredima ima učenika s kojima se drugi učenici ne druže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427099416"/>
        <c:axId val="427101376"/>
      </c:barChart>
      <c:catAx>
        <c:axId val="42709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RS"/>
          </a:p>
        </c:txPr>
        <c:crossAx val="427101376"/>
        <c:crosses val="autoZero"/>
        <c:auto val="1"/>
        <c:lblAlgn val="ctr"/>
        <c:lblOffset val="100"/>
        <c:noMultiLvlLbl val="0"/>
      </c:catAx>
      <c:valAx>
        <c:axId val="427101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427099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21577639376125"/>
          <c:y val="1.2846698592342391E-2"/>
          <c:w val="0.48284440972779202"/>
          <c:h val="0.14396091366664504"/>
        </c:manualLayout>
      </c:layout>
      <c:overlay val="0"/>
      <c:txPr>
        <a:bodyPr rot="0" vert="horz"/>
        <a:lstStyle/>
        <a:p>
          <a:pPr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na vrijeme obavijestim što ću i kada ispitivati</c:v>
                </c:pt>
                <c:pt idx="1">
                  <c:v>Učenici na provjerama znanja imaju dovoljno vremena za svoje odgovore</c:v>
                </c:pt>
                <c:pt idx="2">
                  <c:v>Ocjenjujem redovito (ne samo na kraju polugodišta ili šk.god.)</c:v>
                </c:pt>
                <c:pt idx="3">
                  <c:v>Roditeljima dajem jasne upute kako najbolje mogu pomoći svome djetetu pri učenju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na vrijeme obavijestim što ću i kada ispitivati</c:v>
                </c:pt>
                <c:pt idx="1">
                  <c:v>Učenici na provjerama znanja imaju dovoljno vremena za svoje odgovore</c:v>
                </c:pt>
                <c:pt idx="2">
                  <c:v>Ocjenjujem redovito (ne samo na kraju polugodišta ili šk.god.)</c:v>
                </c:pt>
                <c:pt idx="3">
                  <c:v>Roditeljima dajem jasne upute kako najbolje mogu pomoći svome djetetu pri učenju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na vrijeme obavijestim što ću i kada ispitivati</c:v>
                </c:pt>
                <c:pt idx="1">
                  <c:v>Učenici na provjerama znanja imaju dovoljno vremena za svoje odgovore</c:v>
                </c:pt>
                <c:pt idx="2">
                  <c:v>Ocjenjujem redovito (ne samo na kraju polugodišta ili šk.god.)</c:v>
                </c:pt>
                <c:pt idx="3">
                  <c:v>Roditeljima dajem jasne upute kako najbolje mogu pomoći svome djetetu pri učenju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na vrijeme obavijestim što ću i kada ispitivati</c:v>
                </c:pt>
                <c:pt idx="1">
                  <c:v>Učenici na provjerama znanja imaju dovoljno vremena za svoje odgovore</c:v>
                </c:pt>
                <c:pt idx="2">
                  <c:v>Ocjenjujem redovito (ne samo na kraju polugodišta ili šk.god.)</c:v>
                </c:pt>
                <c:pt idx="3">
                  <c:v>Roditeljima dajem jasne upute kako najbolje mogu pomoći svome djetetu pri učenju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na vrijeme obavijestim što ću i kada ispitivati</c:v>
                </c:pt>
                <c:pt idx="1">
                  <c:v>Učenici na provjerama znanja imaju dovoljno vremena za svoje odgovore</c:v>
                </c:pt>
                <c:pt idx="2">
                  <c:v>Ocjenjujem redovito (ne samo na kraju polugodišta ili šk.god.)</c:v>
                </c:pt>
                <c:pt idx="3">
                  <c:v>Roditeljima dajem jasne upute kako najbolje mogu pomoći svome djetetu pri učenju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031296"/>
        <c:axId val="253899688"/>
      </c:barChart>
      <c:catAx>
        <c:axId val="42703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899688"/>
        <c:crosses val="autoZero"/>
        <c:auto val="1"/>
        <c:lblAlgn val="ctr"/>
        <c:lblOffset val="100"/>
        <c:noMultiLvlLbl val="0"/>
      </c:catAx>
      <c:valAx>
        <c:axId val="253899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031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</c:v>
                </c:pt>
                <c:pt idx="1">
                  <c:v>Roditelji imaju mogućnost razgovarati s predmetnim nastavnicima svoga djeteta</c:v>
                </c:pt>
                <c:pt idx="2">
                  <c:v>U školi skrbimo o zaštiti učenika od nasilja, zlostavljanja i zlouporabe sredstava ovisnosti</c:v>
                </c:pt>
                <c:pt idx="3">
                  <c:v>Planove prilagođavam razvojnim i individualnim potrebama učenika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</c:v>
                </c:pt>
                <c:pt idx="1">
                  <c:v>Roditelji imaju mogućnost razgovarati s predmetnim nastavnicima svoga djeteta</c:v>
                </c:pt>
                <c:pt idx="2">
                  <c:v>U školi skrbimo o zaštiti učenika od nasilja, zlostavljanja i zlouporabe sredstava ovisnosti</c:v>
                </c:pt>
                <c:pt idx="3">
                  <c:v>Planove prilagođavam razvojnim i individualnim potrebama učenika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</c:v>
                </c:pt>
                <c:pt idx="1">
                  <c:v>Roditelji imaju mogućnost razgovarati s predmetnim nastavnicima svoga djeteta</c:v>
                </c:pt>
                <c:pt idx="2">
                  <c:v>U školi skrbimo o zaštiti učenika od nasilja, zlostavljanja i zlouporabe sredstava ovisnosti</c:v>
                </c:pt>
                <c:pt idx="3">
                  <c:v>Planove prilagođavam razvojnim i individualnim potrebama učenika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</c:v>
                </c:pt>
                <c:pt idx="1">
                  <c:v>Roditelji imaju mogućnost razgovarati s predmetnim nastavnicima svoga djeteta</c:v>
                </c:pt>
                <c:pt idx="2">
                  <c:v>U školi skrbimo o zaštiti učenika od nasilja, zlostavljanja i zlouporabe sredstava ovisnosti</c:v>
                </c:pt>
                <c:pt idx="3">
                  <c:v>Planove prilagođavam razvojnim i individualnim potrebama učenika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7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Uzimam u obzir mišljenje roditelja o razvoju i napredovanju njihovog djeteta</c:v>
                </c:pt>
                <c:pt idx="1">
                  <c:v>Roditelji imaju mogućnost razgovarati s predmetnim nastavnicima svoga djeteta</c:v>
                </c:pt>
                <c:pt idx="2">
                  <c:v>U školi skrbimo o zaštiti učenika od nasilja, zlostavljanja i zlouporabe sredstava ovisnosti</c:v>
                </c:pt>
                <c:pt idx="3">
                  <c:v>Planove prilagođavam razvojnim i individualnim potrebama učenika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12</c:v>
                </c:pt>
                <c:pt idx="1">
                  <c:v>21</c:v>
                </c:pt>
                <c:pt idx="2">
                  <c:v>18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898512"/>
        <c:axId val="253900080"/>
      </c:barChart>
      <c:catAx>
        <c:axId val="25389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900080"/>
        <c:crosses val="autoZero"/>
        <c:auto val="1"/>
        <c:lblAlgn val="ctr"/>
        <c:lblOffset val="100"/>
        <c:noMultiLvlLbl val="0"/>
      </c:catAx>
      <c:valAx>
        <c:axId val="25390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898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Zajedno 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Kvalitetno surađujem s kolegicama u školi</c:v>
                </c:pt>
                <c:pt idx="3">
                  <c:v>Ravnatelj i stručni suradnici podržavaju kvalitetan rad djelatnika škole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Zajedno 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Kvalitetno surađujem s kolegicama u školi</c:v>
                </c:pt>
                <c:pt idx="3">
                  <c:v>Ravnatelj i stručni suradnici podržavaju kvalitetan rad djelatnika škole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Zajedno 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Kvalitetno surađujem s kolegicama u školi</c:v>
                </c:pt>
                <c:pt idx="3">
                  <c:v>Ravnatelj i stručni suradnici podržavaju kvalitetan rad djelatnika škole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Zajedno 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Kvalitetno surađujem s kolegicama u školi</c:v>
                </c:pt>
                <c:pt idx="3">
                  <c:v>Ravnatelj i stručni suradnici podržavaju kvalitetan rad djelatnika škole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Zajedno 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Kvalitetno surađujem s kolegicama u školi</c:v>
                </c:pt>
                <c:pt idx="3">
                  <c:v>Ravnatelj i stručni suradnici podržavaju kvalitetan rad djelatnika škole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18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112608"/>
        <c:axId val="318115744"/>
      </c:barChart>
      <c:catAx>
        <c:axId val="31811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115744"/>
        <c:crosses val="autoZero"/>
        <c:auto val="1"/>
        <c:lblAlgn val="ctr"/>
        <c:lblOffset val="100"/>
        <c:noMultiLvlLbl val="0"/>
      </c:catAx>
      <c:valAx>
        <c:axId val="31811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112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me potiču na usvaršavanje</c:v>
                </c:pt>
                <c:pt idx="1">
                  <c:v>Imam na raspolaganju potrebna i funkcionalna nastavna sredstva</c:v>
                </c:pt>
                <c:pt idx="2">
                  <c:v>Imam odgovarajuće uvjete za rad</c:v>
                </c:pt>
                <c:pt idx="3">
                  <c:v>Stručni suradnici rade na unaprjeđenju kvalitete nastave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me potiču na usvaršavanje</c:v>
                </c:pt>
                <c:pt idx="1">
                  <c:v>Imam na raspolaganju potrebna i funkcionalna nastavna sredstva</c:v>
                </c:pt>
                <c:pt idx="2">
                  <c:v>Imam odgovarajuće uvjete za rad</c:v>
                </c:pt>
                <c:pt idx="3">
                  <c:v>Stručni suradnici rade na unaprjeđenju kvalitete nastave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me potiču na usvaršavanje</c:v>
                </c:pt>
                <c:pt idx="1">
                  <c:v>Imam na raspolaganju potrebna i funkcionalna nastavna sredstva</c:v>
                </c:pt>
                <c:pt idx="2">
                  <c:v>Imam odgovarajuće uvjete za rad</c:v>
                </c:pt>
                <c:pt idx="3">
                  <c:v>Stručni suradnici rade na unaprjeđenju kvalitete nastave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me potiču na usvaršavanje</c:v>
                </c:pt>
                <c:pt idx="1">
                  <c:v>Imam na raspolaganju potrebna i funkcionalna nastavna sredstva</c:v>
                </c:pt>
                <c:pt idx="2">
                  <c:v>Imam odgovarajuće uvjete za rad</c:v>
                </c:pt>
                <c:pt idx="3">
                  <c:v>Stručni suradnici rade na unaprjeđenju kvalitete nastave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školi me potiču na usvaršavanje</c:v>
                </c:pt>
                <c:pt idx="1">
                  <c:v>Imam na raspolaganju potrebna i funkcionalna nastavna sredstva</c:v>
                </c:pt>
                <c:pt idx="2">
                  <c:v>Imam odgovarajuće uvjete za rad</c:v>
                </c:pt>
                <c:pt idx="3">
                  <c:v>Stručni suradnici rade na unaprjeđenju kvalitete nastave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119272"/>
        <c:axId val="318114568"/>
      </c:barChart>
      <c:catAx>
        <c:axId val="318119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114568"/>
        <c:crosses val="autoZero"/>
        <c:auto val="1"/>
        <c:lblAlgn val="ctr"/>
        <c:lblOffset val="100"/>
        <c:noMultiLvlLbl val="0"/>
      </c:catAx>
      <c:valAx>
        <c:axId val="318114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119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Školska uprava razvija školu na zadovoljstvo učenika, učitelja i roditelja</c:v>
                </c:pt>
                <c:pt idx="1">
                  <c:v>Poučavam tako da učenici vide vezu onog što uče i svakodnevnoga života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Školska uprava razvija školu na zadovoljstvo učenika, učitelja i roditelja</c:v>
                </c:pt>
                <c:pt idx="1">
                  <c:v>Poučavam tako da učenici vide vezu onog što uče i svakodnevnoga života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Školska uprava razvija školu na zadovoljstvo učenika, učitelja i roditelja</c:v>
                </c:pt>
                <c:pt idx="1">
                  <c:v>Poučavam tako da učenici vide vezu onog što uče i svakodnevnoga života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Školska uprava razvija školu na zadovoljstvo učenika, učitelja i roditelja</c:v>
                </c:pt>
                <c:pt idx="1">
                  <c:v>Poučavam tako da učenici vide vezu onog što uče i svakodnevnoga života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Školska uprava razvija školu na zadovoljstvo učenika, učitelja i roditelja</c:v>
                </c:pt>
                <c:pt idx="1">
                  <c:v>Poučavam tako da učenici vide vezu onog što uče i svakodnevnoga života</c:v>
                </c:pt>
              </c:strCache>
            </c:strRef>
          </c:cat>
          <c:val>
            <c:numRef>
              <c:f>List1!$F$2:$F$3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961488"/>
        <c:axId val="429962664"/>
      </c:barChart>
      <c:catAx>
        <c:axId val="42996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9962664"/>
        <c:crosses val="autoZero"/>
        <c:auto val="1"/>
        <c:lblAlgn val="ctr"/>
        <c:lblOffset val="100"/>
        <c:noMultiLvlLbl val="0"/>
      </c:catAx>
      <c:valAx>
        <c:axId val="429962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9961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napredovanju učenika</c:v>
                </c:pt>
                <c:pt idx="1">
                  <c:v>Roditeljske sastanke dobro osmišljavam i obavještavam roditelje na vrijeme</c:v>
                </c:pt>
                <c:pt idx="2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napredovanju učenika</c:v>
                </c:pt>
                <c:pt idx="1">
                  <c:v>Roditeljske sastanke dobro osmišljavam i obavještavam roditelje na vrijeme</c:v>
                </c:pt>
                <c:pt idx="2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napredovanju učenika</c:v>
                </c:pt>
                <c:pt idx="1">
                  <c:v>Roditeljske sastanke dobro osmišljavam i obavještavam roditelje na vrijeme</c:v>
                </c:pt>
                <c:pt idx="2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napredovanju učenika</c:v>
                </c:pt>
                <c:pt idx="1">
                  <c:v>Roditeljske sastanke dobro osmišljavam i obavještavam roditelje na vrijeme</c:v>
                </c:pt>
                <c:pt idx="2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napredovanju učenika</c:v>
                </c:pt>
                <c:pt idx="1">
                  <c:v>Roditeljske sastanke dobro osmišljavam i obavještavam roditelje na vrijeme</c:v>
                </c:pt>
                <c:pt idx="2">
                  <c:v>Organiziram radionice i susrete s roditeljima na kojima roditelji stječu nova znanja i vještine u odgoju djece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959920"/>
        <c:axId val="429961096"/>
      </c:barChart>
      <c:catAx>
        <c:axId val="42995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9961096"/>
        <c:crosses val="autoZero"/>
        <c:auto val="1"/>
        <c:lblAlgn val="ctr"/>
        <c:lblOffset val="100"/>
        <c:noMultiLvlLbl val="0"/>
      </c:catAx>
      <c:valAx>
        <c:axId val="429961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9959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svim aktivnostima škole</c:v>
                </c:pt>
                <c:pt idx="1">
                  <c:v>Dobro surađujem s roditeljima</c:v>
                </c:pt>
                <c:pt idx="2">
                  <c:v>Roditelji učenika u mome razrednom odjelu upoznati su s radom i odlukama Vijeća roditelja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svim aktivnostima škole</c:v>
                </c:pt>
                <c:pt idx="1">
                  <c:v>Dobro surađujem s roditeljima</c:v>
                </c:pt>
                <c:pt idx="2">
                  <c:v>Roditelji učenika u mome razrednom odjelu upoznati su s radom i odlukama Vijeća roditelja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svim aktivnostima škole</c:v>
                </c:pt>
                <c:pt idx="1">
                  <c:v>Dobro surađujem s roditeljima</c:v>
                </c:pt>
                <c:pt idx="2">
                  <c:v>Roditelji učenika u mome razrednom odjelu upoznati su s radom i odlukama Vijeća roditelja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svim aktivnostima škole</c:v>
                </c:pt>
                <c:pt idx="1">
                  <c:v>Dobro surađujem s roditeljima</c:v>
                </c:pt>
                <c:pt idx="2">
                  <c:v>Roditelji učenika u mome razrednom odjelu upoznati su s radom i odlukama Vijeća roditelja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Roditelje obavještavam o svim aktivnostima škole</c:v>
                </c:pt>
                <c:pt idx="1">
                  <c:v>Dobro surađujem s roditeljima</c:v>
                </c:pt>
                <c:pt idx="2">
                  <c:v>Roditelji učenika u mome razrednom odjelu upoznati su s radom i odlukama Vijeća roditelja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959136"/>
        <c:axId val="429959528"/>
      </c:barChart>
      <c:catAx>
        <c:axId val="4299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9959528"/>
        <c:crosses val="autoZero"/>
        <c:auto val="1"/>
        <c:lblAlgn val="ctr"/>
        <c:lblOffset val="100"/>
        <c:noMultiLvlLbl val="0"/>
      </c:catAx>
      <c:valAx>
        <c:axId val="429959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9959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16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se boje nekih učenika</c:v>
                </c:pt>
                <c:pt idx="1">
                  <c:v>u školi svako dijete ima priliku osjećati se uspješno.</c:v>
                </c:pt>
                <c:pt idx="2">
                  <c:v>u školi kod učenika razvijam vještine suradnje i pomaganja drugima</c:v>
                </c:pt>
                <c:pt idx="3">
                  <c:v>učenici vole školu.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050272"/>
        <c:axId val="253050664"/>
      </c:barChart>
      <c:catAx>
        <c:axId val="25305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050664"/>
        <c:crosses val="autoZero"/>
        <c:auto val="1"/>
        <c:lblAlgn val="ctr"/>
        <c:lblOffset val="100"/>
        <c:noMultiLvlLbl val="0"/>
      </c:catAx>
      <c:valAx>
        <c:axId val="253050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050272"/>
        <c:crosses val="autoZero"/>
        <c:crossBetween val="between"/>
      </c:valAx>
      <c:spPr>
        <a:ln>
          <a:prstDash val="sysDot"/>
        </a:ln>
      </c:spPr>
    </c:plotArea>
    <c:legend>
      <c:legendPos val="r"/>
      <c:overlay val="0"/>
    </c:legend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nisu spremni za ispitivanje ili test, učenici izbjegnu odlazak u školu</c:v>
                </c:pt>
                <c:pt idx="1">
                  <c:v>Učenici se u školi osjećaju sigurno</c:v>
                </c:pt>
                <c:pt idx="2">
                  <c:v>Učenici se plaše neuspjeha u školi</c:v>
                </c:pt>
                <c:pt idx="3">
                  <c:v>Prema učenicima se ponašam prijateljski i s poštovanjem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nisu spremni za ispitivanje ili test, učenici izbjegnu odlazak u školu</c:v>
                </c:pt>
                <c:pt idx="1">
                  <c:v>Učenici se u školi osjećaju sigurno</c:v>
                </c:pt>
                <c:pt idx="2">
                  <c:v>Učenici se plaše neuspjeha u školi</c:v>
                </c:pt>
                <c:pt idx="3">
                  <c:v>Prema učenicima se ponašam prijateljski i s poštovanjem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nisu spremni za ispitivanje ili test, učenici izbjegnu odlazak u školu</c:v>
                </c:pt>
                <c:pt idx="1">
                  <c:v>Učenici se u školi osjećaju sigurno</c:v>
                </c:pt>
                <c:pt idx="2">
                  <c:v>Učenici se plaše neuspjeha u školi</c:v>
                </c:pt>
                <c:pt idx="3">
                  <c:v>Prema učenicima se ponašam prijateljski i s poštovanjem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nisu spremni za ispitivanje ili test, učenici izbjegnu odlazak u školu</c:v>
                </c:pt>
                <c:pt idx="1">
                  <c:v>Učenici se u školi osjećaju sigurno</c:v>
                </c:pt>
                <c:pt idx="2">
                  <c:v>Učenici se plaše neuspjeha u školi</c:v>
                </c:pt>
                <c:pt idx="3">
                  <c:v>Prema učenicima se ponašam prijateljski i s poštovanjem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nisu spremni za ispitivanje ili test, učenici izbjegnu odlazak u školu</c:v>
                </c:pt>
                <c:pt idx="1">
                  <c:v>Učenici se u školi osjećaju sigurno</c:v>
                </c:pt>
                <c:pt idx="2">
                  <c:v>Učenici se plaše neuspjeha u školi</c:v>
                </c:pt>
                <c:pt idx="3">
                  <c:v>Prema učenicima se ponašam prijateljski i s poštovanjem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049488"/>
        <c:axId val="379833224"/>
      </c:barChart>
      <c:catAx>
        <c:axId val="25304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9833224"/>
        <c:crosses val="autoZero"/>
        <c:auto val="1"/>
        <c:lblAlgn val="ctr"/>
        <c:lblOffset val="100"/>
        <c:noMultiLvlLbl val="0"/>
      </c:catAx>
      <c:valAx>
        <c:axId val="379833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049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Potičem i ohrabrujem učenike da iznose svoje mišljenje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 izvan nastave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Potičem i ohrabrujem učenike da iznose svoje mišljenje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 izvan nastave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Potičem i ohrabrujem učenike da iznose svoje mišljenje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 izvan nastave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Potičem i ohrabrujem učenike da iznose svoje mišljenje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 izvan nastave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Potičem i ohrabrujem učenike da iznose svoje mišljenje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 izvan nastave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035816"/>
        <c:axId val="387034640"/>
      </c:barChart>
      <c:catAx>
        <c:axId val="387035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7034640"/>
        <c:crosses val="autoZero"/>
        <c:auto val="1"/>
        <c:lblAlgn val="ctr"/>
        <c:lblOffset val="100"/>
        <c:noMultiLvlLbl val="0"/>
      </c:catAx>
      <c:valAx>
        <c:axId val="38703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035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Ispričam se učenicima kada pogriješim</c:v>
                </c:pt>
                <c:pt idx="1">
                  <c:v>Kad u razredu nastanu problemi, pitam učenike kako bi ih riješili</c:v>
                </c:pt>
                <c:pt idx="2">
                  <c:v>Razumijem potrebe i probleme učenika</c:v>
                </c:pt>
                <c:pt idx="3">
                  <c:v>Kad učenici trebaju pomoć, mogu mi se obratiti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Ispričam se učenicima kada pogriješim</c:v>
                </c:pt>
                <c:pt idx="1">
                  <c:v>Kad u razredu nastanu problemi, pitam učenike kako bi ih riješili</c:v>
                </c:pt>
                <c:pt idx="2">
                  <c:v>Razumijem potrebe i probleme učenika</c:v>
                </c:pt>
                <c:pt idx="3">
                  <c:v>Kad učenici trebaju pomoć, mogu mi se obratiti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Ispričam se učenicima kada pogriješim</c:v>
                </c:pt>
                <c:pt idx="1">
                  <c:v>Kad u razredu nastanu problemi, pitam učenike kako bi ih riješili</c:v>
                </c:pt>
                <c:pt idx="2">
                  <c:v>Razumijem potrebe i probleme učenika</c:v>
                </c:pt>
                <c:pt idx="3">
                  <c:v>Kad učenici trebaju pomoć, mogu mi se obratiti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Ispričam se učenicima kada pogriješim</c:v>
                </c:pt>
                <c:pt idx="1">
                  <c:v>Kad u razredu nastanu problemi, pitam učenike kako bi ih riješili</c:v>
                </c:pt>
                <c:pt idx="2">
                  <c:v>Razumijem potrebe i probleme učenika</c:v>
                </c:pt>
                <c:pt idx="3">
                  <c:v>Kad učenici trebaju pomoć, mogu mi se obratiti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Ispričam se učenicima kada pogriješim</c:v>
                </c:pt>
                <c:pt idx="1">
                  <c:v>Kad u razredu nastanu problemi, pitam učenike kako bi ih riješili</c:v>
                </c:pt>
                <c:pt idx="2">
                  <c:v>Razumijem potrebe i probleme učenika</c:v>
                </c:pt>
                <c:pt idx="3">
                  <c:v>Kad učenici trebaju pomoć, mogu mi se obratiti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21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033464"/>
        <c:axId val="387035424"/>
      </c:barChart>
      <c:catAx>
        <c:axId val="387033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7035424"/>
        <c:crosses val="autoZero"/>
        <c:auto val="1"/>
        <c:lblAlgn val="ctr"/>
        <c:lblOffset val="100"/>
        <c:noMultiLvlLbl val="0"/>
      </c:catAx>
      <c:valAx>
        <c:axId val="38703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033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mogu slobodno tražiti savjet od psihologa ili pedagoga škole</c:v>
                </c:pt>
                <c:pt idx="1">
                  <c:v>Tijekom nastave učenici imaju mogućnost birati dodatne zadatke ili zadatke prema izboru</c:v>
                </c:pt>
                <c:pt idx="2">
                  <c:v>Potičem učenike da postavljaju pitanja kad nešto ne razumiju ili nešto žele znati</c:v>
                </c:pt>
                <c:pt idx="3">
                  <c:v>Poučavanje uspijevam prilagoditi individualnim potrebama učenika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mogu slobodno tražiti savjet od psihologa ili pedagoga škole</c:v>
                </c:pt>
                <c:pt idx="1">
                  <c:v>Tijekom nastave učenici imaju mogućnost birati dodatne zadatke ili zadatke prema izboru</c:v>
                </c:pt>
                <c:pt idx="2">
                  <c:v>Potičem učenike da postavljaju pitanja kad nešto ne razumiju ili nešto žele znati</c:v>
                </c:pt>
                <c:pt idx="3">
                  <c:v>Poučavanje uspijevam prilagoditi individualnim potrebama učenika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mogu slobodno tražiti savjet od psihologa ili pedagoga škole</c:v>
                </c:pt>
                <c:pt idx="1">
                  <c:v>Tijekom nastave učenici imaju mogućnost birati dodatne zadatke ili zadatke prema izboru</c:v>
                </c:pt>
                <c:pt idx="2">
                  <c:v>Potičem učenike da postavljaju pitanja kad nešto ne razumiju ili nešto žele znati</c:v>
                </c:pt>
                <c:pt idx="3">
                  <c:v>Poučavanje uspijevam prilagoditi individualnim potrebama učenika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mogu slobodno tražiti savjet od psihologa ili pedagoga škole</c:v>
                </c:pt>
                <c:pt idx="1">
                  <c:v>Tijekom nastave učenici imaju mogućnost birati dodatne zadatke ili zadatke prema izboru</c:v>
                </c:pt>
                <c:pt idx="2">
                  <c:v>Potičem učenike da postavljaju pitanja kad nešto ne razumiju ili nešto žele znati</c:v>
                </c:pt>
                <c:pt idx="3">
                  <c:v>Poučavanje uspijevam prilagoditi individualnim potrebama učenika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13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mogu slobodno tražiti savjet od psihologa ili pedagoga škole</c:v>
                </c:pt>
                <c:pt idx="1">
                  <c:v>Tijekom nastave učenici imaju mogućnost birati dodatne zadatke ili zadatke prema izboru</c:v>
                </c:pt>
                <c:pt idx="2">
                  <c:v>Potičem učenike da postavljaju pitanja kad nešto ne razumiju ili nešto žele znati</c:v>
                </c:pt>
                <c:pt idx="3">
                  <c:v>Poučavanje uspijevam prilagoditi individualnim potrebama učenika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17</c:v>
                </c:pt>
                <c:pt idx="1">
                  <c:v>9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034248"/>
        <c:axId val="387035032"/>
      </c:barChart>
      <c:catAx>
        <c:axId val="387034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7035032"/>
        <c:crosses val="autoZero"/>
        <c:auto val="1"/>
        <c:lblAlgn val="ctr"/>
        <c:lblOffset val="100"/>
        <c:noMultiLvlLbl val="0"/>
      </c:catAx>
      <c:valAx>
        <c:axId val="387035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034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integriram sadržaje različitih predmeta</c:v>
                </c:pt>
                <c:pt idx="1">
                  <c:v>Moja je nastava istraživačka</c:v>
                </c:pt>
                <c:pt idx="2">
                  <c:v>Koristim se različitim nastavnim sredstvima…</c:v>
                </c:pt>
                <c:pt idx="3">
                  <c:v>Poučavam učenike da rješavaju zadatke na više načina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integriram sadržaje različitih predmeta</c:v>
                </c:pt>
                <c:pt idx="1">
                  <c:v>Moja je nastava istraživačka</c:v>
                </c:pt>
                <c:pt idx="2">
                  <c:v>Koristim se različitim nastavnim sredstvima…</c:v>
                </c:pt>
                <c:pt idx="3">
                  <c:v>Poučavam učenike da rješavaju zadatke na više načina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integriram sadržaje različitih predmeta</c:v>
                </c:pt>
                <c:pt idx="1">
                  <c:v>Moja je nastava istraživačka</c:v>
                </c:pt>
                <c:pt idx="2">
                  <c:v>Koristim se različitim nastavnim sredstvima…</c:v>
                </c:pt>
                <c:pt idx="3">
                  <c:v>Poučavam učenike da rješavaju zadatke na više načina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integriram sadržaje različitih predmeta</c:v>
                </c:pt>
                <c:pt idx="1">
                  <c:v>Moja je nastava istraživačka</c:v>
                </c:pt>
                <c:pt idx="2">
                  <c:v>Koristim se različitim nastavnim sredstvima…</c:v>
                </c:pt>
                <c:pt idx="3">
                  <c:v>Poučavam učenike da rješavaju zadatke na više načina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integriram sadržaje različitih predmeta</c:v>
                </c:pt>
                <c:pt idx="1">
                  <c:v>Moja je nastava istraživačka</c:v>
                </c:pt>
                <c:pt idx="2">
                  <c:v>Koristim se različitim nastavnim sredstvima…</c:v>
                </c:pt>
                <c:pt idx="3">
                  <c:v>Poučavam učenike da rješavaju zadatke na više načina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19</c:v>
                </c:pt>
                <c:pt idx="1">
                  <c:v>4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982928"/>
        <c:axId val="426982144"/>
      </c:barChart>
      <c:catAx>
        <c:axId val="42698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982144"/>
        <c:crosses val="autoZero"/>
        <c:auto val="1"/>
        <c:lblAlgn val="ctr"/>
        <c:lblOffset val="100"/>
        <c:noMultiLvlLbl val="0"/>
      </c:catAx>
      <c:valAx>
        <c:axId val="42698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982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</c:v>
                </c:pt>
                <c:pt idx="1">
                  <c:v>Učenici trebaju pomoć drugih osoba u rješavanju domaće zadaće</c:v>
                </c:pt>
                <c:pt idx="2">
                  <c:v>Pokazujem učenicima kako trebaju učiti (sažimati prepričavati sadržaje, postavljati pitanja i slično…)</c:v>
                </c:pt>
                <c:pt idx="3">
                  <c:v> Učenicima kažem ocjenu koju su dobili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</c:v>
                </c:pt>
                <c:pt idx="1">
                  <c:v>Učenici trebaju pomoć drugih osoba u rješavanju domaće zadaće</c:v>
                </c:pt>
                <c:pt idx="2">
                  <c:v>Pokazujem učenicima kako trebaju učiti (sažimati prepričavati sadržaje, postavljati pitanja i slično…)</c:v>
                </c:pt>
                <c:pt idx="3">
                  <c:v> Učenicima kažem ocjenu koju su dobili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</c:v>
                </c:pt>
                <c:pt idx="1">
                  <c:v>Učenici trebaju pomoć drugih osoba u rješavanju domaće zadaće</c:v>
                </c:pt>
                <c:pt idx="2">
                  <c:v>Pokazujem učenicima kako trebaju učiti (sažimati prepričavati sadržaje, postavljati pitanja i slično…)</c:v>
                </c:pt>
                <c:pt idx="3">
                  <c:v> Učenicima kažem ocjenu koju su dobili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</c:v>
                </c:pt>
                <c:pt idx="1">
                  <c:v>Učenici trebaju pomoć drugih osoba u rješavanju domaće zadaće</c:v>
                </c:pt>
                <c:pt idx="2">
                  <c:v>Pokazujem učenicima kako trebaju učiti (sažimati prepričavati sadržaje, postavljati pitanja i slično…)</c:v>
                </c:pt>
                <c:pt idx="3">
                  <c:v> Učenicima kažem ocjenu koju su dobili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Učenici na nastavi rade u skupinama</c:v>
                </c:pt>
                <c:pt idx="1">
                  <c:v>Učenici trebaju pomoć drugih osoba u rješavanju domaće zadaće</c:v>
                </c:pt>
                <c:pt idx="2">
                  <c:v>Pokazujem učenicima kako trebaju učiti (sažimati prepričavati sadržaje, postavljati pitanja i slično…)</c:v>
                </c:pt>
                <c:pt idx="3">
                  <c:v> Učenicima kažem ocjenu koju su dobili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980184"/>
        <c:axId val="426981752"/>
      </c:barChart>
      <c:catAx>
        <c:axId val="42698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981752"/>
        <c:crosses val="autoZero"/>
        <c:auto val="1"/>
        <c:lblAlgn val="ctr"/>
        <c:lblOffset val="100"/>
        <c:noMultiLvlLbl val="0"/>
      </c:catAx>
      <c:valAx>
        <c:axId val="426981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9801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unaprijed upoznajem s time što treba znati za koju ocjenu</c:v>
                </c:pt>
                <c:pt idx="1">
                  <c:v>Pitam učenike što misle o svom uratku</c:v>
                </c:pt>
                <c:pt idx="2">
                  <c:v>Učenicima kažem što su dobro napravili, ali i što još trebaju naučiti ili učiniti kako bi dobili bolju ocjenu</c:v>
                </c:pt>
                <c:pt idx="3">
                  <c:v>Objektivno ocjenjujem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unaprijed upoznajem s time što treba znati za koju ocjenu</c:v>
                </c:pt>
                <c:pt idx="1">
                  <c:v>Pitam učenike što misle o svom uratku</c:v>
                </c:pt>
                <c:pt idx="2">
                  <c:v>Učenicima kažem što su dobro napravili, ali i što još trebaju naučiti ili učiniti kako bi dobili bolju ocjenu</c:v>
                </c:pt>
                <c:pt idx="3">
                  <c:v>Objektivno ocjenjujem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unaprijed upoznajem s time što treba znati za koju ocjenu</c:v>
                </c:pt>
                <c:pt idx="1">
                  <c:v>Pitam učenike što misle o svom uratku</c:v>
                </c:pt>
                <c:pt idx="2">
                  <c:v>Učenicima kažem što su dobro napravili, ali i što još trebaju naučiti ili učiniti kako bi dobili bolju ocjenu</c:v>
                </c:pt>
                <c:pt idx="3">
                  <c:v>Objektivno ocjenjujem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unaprijed upoznajem s time što treba znati za koju ocjenu</c:v>
                </c:pt>
                <c:pt idx="1">
                  <c:v>Pitam učenike što misle o svom uratku</c:v>
                </c:pt>
                <c:pt idx="2">
                  <c:v>Učenicima kažem što su dobro napravili, ali i što još trebaju naučiti ili učiniti kako bi dobili bolju ocjenu</c:v>
                </c:pt>
                <c:pt idx="3">
                  <c:v>Objektivno ocjenjujem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5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Učenike unaprijed upoznajem s time što treba znati za koju ocjenu</c:v>
                </c:pt>
                <c:pt idx="1">
                  <c:v>Pitam učenike što misle o svom uratku</c:v>
                </c:pt>
                <c:pt idx="2">
                  <c:v>Učenicima kažem što su dobro napravili, ali i što još trebaju naučiti ili učiniti kako bi dobili bolju ocjenu</c:v>
                </c:pt>
                <c:pt idx="3">
                  <c:v>Objektivno ocjenjujem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21</c:v>
                </c:pt>
                <c:pt idx="1">
                  <c:v>11</c:v>
                </c:pt>
                <c:pt idx="2">
                  <c:v>21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979400"/>
        <c:axId val="426979792"/>
      </c:barChart>
      <c:catAx>
        <c:axId val="42697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979792"/>
        <c:crosses val="autoZero"/>
        <c:auto val="1"/>
        <c:lblAlgn val="ctr"/>
        <c:lblOffset val="100"/>
        <c:noMultiLvlLbl val="0"/>
      </c:catAx>
      <c:valAx>
        <c:axId val="42697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979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B5D3-5236-4EDD-88CC-2858FE3282E9}" type="datetimeFigureOut">
              <a:rPr lang="sr-Latn-CS" smtClean="0"/>
              <a:t>9.1.2017.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5E34B-C30F-4D7F-8CDF-2E6783540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6C9C-04DB-426B-9BCB-C00370E93F7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7623-F5B8-4F5A-A191-9B2DA0CAA512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2E72-3DA8-4E79-9248-74FC2A945228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331-4E8F-4710-97E4-81B965EADE74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DEC3-DC3E-4E03-BE6E-263B699CF7A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B6FE-FC44-41E7-A73C-27438D9D8189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8A39-AB40-4083-8499-6F34682E1BEC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F1F8-8A46-45D2-B2D4-F501EEE308E9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48F9-B598-4481-B707-036BB56511CA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05A7-06E4-4DDB-A779-E0BBAB0DFADA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D6F6-A5EE-464E-A2CE-BC42D123933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DEC3-DC3E-4E03-BE6E-263B699CF7A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976" y="2722097"/>
            <a:ext cx="10363200" cy="1470025"/>
          </a:xfrm>
        </p:spPr>
        <p:txBody>
          <a:bodyPr/>
          <a:lstStyle/>
          <a:p>
            <a:r>
              <a:rPr lang="hr-HR" dirty="0" smtClean="0"/>
              <a:t>Analiza provedenog ispitivanja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4450976"/>
            <a:ext cx="8534400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Tim za kvalitetu </a:t>
            </a:r>
          </a:p>
          <a:p>
            <a:r>
              <a:rPr lang="hr-HR" dirty="0" smtClean="0"/>
              <a:t>Vrijeme: šk.god. 2016./2017.</a:t>
            </a:r>
          </a:p>
          <a:p>
            <a:r>
              <a:rPr lang="hr-HR" dirty="0" smtClean="0"/>
              <a:t>Uzorak: učitelji/</a:t>
            </a:r>
            <a:r>
              <a:rPr lang="hr-HR" dirty="0" err="1" smtClean="0"/>
              <a:t>ce</a:t>
            </a:r>
            <a:r>
              <a:rPr lang="hr-HR" dirty="0" smtClean="0"/>
              <a:t> PN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8" y="377971"/>
            <a:ext cx="2997105" cy="2782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249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RAZREDNICI; n=15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109728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RAZREDNICI; n=15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609600" y="1102660"/>
          <a:ext cx="10972800" cy="556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POZITIVNO: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Učitelji/</a:t>
            </a:r>
            <a:r>
              <a:rPr lang="hr-HR" dirty="0" err="1" smtClean="0"/>
              <a:t>ce</a:t>
            </a:r>
            <a:r>
              <a:rPr lang="hr-HR" dirty="0" smtClean="0"/>
              <a:t> PN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Istraživanje na uzorku od 26 </a:t>
            </a:r>
            <a:r>
              <a:rPr lang="hr-HR" dirty="0" err="1" smtClean="0"/>
              <a:t>učiteja</a:t>
            </a:r>
            <a:r>
              <a:rPr lang="hr-HR" dirty="0" smtClean="0"/>
              <a:t> (n=26)i učiteljica predmetne nastave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posljednjih 6 pitanja su odgovarali samo razrednici; n=15</a:t>
            </a:r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398482"/>
              </p:ext>
            </p:extLst>
          </p:nvPr>
        </p:nvGraphicFramePr>
        <p:xfrm>
          <a:off x="676275" y="403412"/>
          <a:ext cx="10753725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76275" y="174812"/>
          <a:ext cx="10753725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76275" y="336550"/>
          <a:ext cx="10753725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76275" y="282389"/>
          <a:ext cx="10753725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76275" y="255587"/>
          <a:ext cx="10753725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215900"/>
          <a:ext cx="12192000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83</Words>
  <Application>Microsoft Office PowerPoint</Application>
  <PresentationFormat>Široki zaslon</PresentationFormat>
  <Paragraphs>32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tema</vt:lpstr>
      <vt:lpstr>Analiza provedenog ispitivanja</vt:lpstr>
      <vt:lpstr>Učitelji/ce PN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RAZREDNICI; n=15</vt:lpstr>
      <vt:lpstr>RAZREDNICI; n=15</vt:lpstr>
      <vt:lpstr>Zaključak: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provedenog ispitivanja</dc:title>
  <dc:creator>Igor Nikicic</dc:creator>
  <cp:lastModifiedBy>Igor Nikicic</cp:lastModifiedBy>
  <cp:revision>16</cp:revision>
  <dcterms:created xsi:type="dcterms:W3CDTF">2017-01-05T13:38:05Z</dcterms:created>
  <dcterms:modified xsi:type="dcterms:W3CDTF">2017-01-09T09:56:37Z</dcterms:modified>
</cp:coreProperties>
</file>