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85" r:id="rId21"/>
    <p:sldId id="279" r:id="rId22"/>
    <p:sldId id="280" r:id="rId23"/>
    <p:sldId id="284" r:id="rId24"/>
    <p:sldId id="281" r:id="rId25"/>
    <p:sldId id="282" r:id="rId26"/>
    <p:sldId id="275" r:id="rId2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učenici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učenici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učenici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učenici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axId val="266715824"/>
        <c:axId val="266718176"/>
      </c:barChart>
      <c:catAx>
        <c:axId val="26671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aseline="0">
                <a:latin typeface="Calibri" pitchFamily="34" charset="0"/>
              </a:defRPr>
            </a:pPr>
            <a:endParaRPr lang="sr-Latn-RS"/>
          </a:p>
        </c:txPr>
        <c:crossAx val="266718176"/>
        <c:crosses val="autoZero"/>
        <c:auto val="1"/>
        <c:lblAlgn val="ctr"/>
        <c:lblOffset val="100"/>
        <c:noMultiLvlLbl val="0"/>
      </c:catAx>
      <c:valAx>
        <c:axId val="266718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sr-Latn-RS"/>
          </a:p>
        </c:txPr>
        <c:crossAx val="266715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621577639376125"/>
          <c:y val="1.2846698592342391E-2"/>
          <c:w val="0.48284440972779202"/>
          <c:h val="0.14396091366664504"/>
        </c:manualLayout>
      </c:layout>
      <c:overlay val="0"/>
      <c:txPr>
        <a:bodyPr rot="0" vert="horz"/>
        <a:lstStyle/>
        <a:p>
          <a:pPr>
            <a:defRPr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upoznajem s ciljevima i mjerilima vrjednovanja određenoga nastavnog sadržaja.</c:v>
                </c:pt>
                <c:pt idx="1">
                  <c:v>Pitam učenike što misle o svom uratku.</c:v>
                </c:pt>
                <c:pt idx="2">
                  <c:v>Učenicima kažem što su dobro napravili, ali i što još trebaju naučiti ili učiniti kako bi dobili bolju ocjenu.</c:v>
                </c:pt>
                <c:pt idx="3">
                  <c:v>Djeca u razredu imaju priliku reći jedni drugima što misle o njihovu uratku.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upoznajem s ciljevima i mjerilima vrjednovanja određenoga nastavnog sadržaja.</c:v>
                </c:pt>
                <c:pt idx="1">
                  <c:v>Pitam učenike što misle o svom uratku.</c:v>
                </c:pt>
                <c:pt idx="2">
                  <c:v>Učenicima kažem što su dobro napravili, ali i što još trebaju naučiti ili učiniti kako bi dobili bolju ocjenu.</c:v>
                </c:pt>
                <c:pt idx="3">
                  <c:v>Djeca u razredu imaju priliku reći jedni drugima što misle o njihovu uratku.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upoznajem s ciljevima i mjerilima vrjednovanja određenoga nastavnog sadržaja.</c:v>
                </c:pt>
                <c:pt idx="1">
                  <c:v>Pitam učenike što misle o svom uratku.</c:v>
                </c:pt>
                <c:pt idx="2">
                  <c:v>Učenicima kažem što su dobro napravili, ali i što još trebaju naučiti ili učiniti kako bi dobili bolju ocjenu.</c:v>
                </c:pt>
                <c:pt idx="3">
                  <c:v>Djeca u razredu imaju priliku reći jedni drugima što misle o njihovu uratku.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upoznajem s ciljevima i mjerilima vrjednovanja određenoga nastavnog sadržaja.</c:v>
                </c:pt>
                <c:pt idx="1">
                  <c:v>Pitam učenike što misle o svom uratku.</c:v>
                </c:pt>
                <c:pt idx="2">
                  <c:v>Učenicima kažem što su dobro napravili, ali i što još trebaju naučiti ili učiniti kako bi dobili bolju ocjenu.</c:v>
                </c:pt>
                <c:pt idx="3">
                  <c:v>Djeca u razredu imaju priliku reći jedni drugima što misle o njihovu uratku.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upoznajem s ciljevima i mjerilima vrjednovanja određenoga nastavnog sadržaja.</c:v>
                </c:pt>
                <c:pt idx="1">
                  <c:v>Pitam učenike što misle o svom uratku.</c:v>
                </c:pt>
                <c:pt idx="2">
                  <c:v>Učenicima kažem što su dobro napravili, ali i što još trebaju naučiti ili učiniti kako bi dobili bolju ocjenu.</c:v>
                </c:pt>
                <c:pt idx="3">
                  <c:v>Djeca u razredu imaju priliku reći jedni drugima što misle o njihovu uratku.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42736"/>
        <c:axId val="319591448"/>
      </c:barChart>
      <c:catAx>
        <c:axId val="31844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591448"/>
        <c:crosses val="autoZero"/>
        <c:auto val="1"/>
        <c:lblAlgn val="ctr"/>
        <c:lblOffset val="100"/>
        <c:noMultiLvlLbl val="0"/>
      </c:catAx>
      <c:valAx>
        <c:axId val="319591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42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Objektivno ocjenjujem.</c:v>
                </c:pt>
                <c:pt idx="1">
                  <c:v>Pri ocjenjivanju vodim računa o individualnom napredovanju učenika.</c:v>
                </c:pt>
                <c:pt idx="2">
                  <c:v>Prikupljam dječje uratke radi kontinuiranog praćenja.</c:v>
                </c:pt>
                <c:pt idx="3">
                  <c:v>Roditelje obavještavam o napredovanju učenika.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Objektivno ocjenjujem.</c:v>
                </c:pt>
                <c:pt idx="1">
                  <c:v>Pri ocjenjivanju vodim računa o individualnom napredovanju učenika.</c:v>
                </c:pt>
                <c:pt idx="2">
                  <c:v>Prikupljam dječje uratke radi kontinuiranog praćenja.</c:v>
                </c:pt>
                <c:pt idx="3">
                  <c:v>Roditelje obavještavam o napredovanju učenika.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Objektivno ocjenjujem.</c:v>
                </c:pt>
                <c:pt idx="1">
                  <c:v>Pri ocjenjivanju vodim računa o individualnom napredovanju učenika.</c:v>
                </c:pt>
                <c:pt idx="2">
                  <c:v>Prikupljam dječje uratke radi kontinuiranog praćenja.</c:v>
                </c:pt>
                <c:pt idx="3">
                  <c:v>Roditelje obavještavam o napredovanju učenika.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Objektivno ocjenjujem.</c:v>
                </c:pt>
                <c:pt idx="1">
                  <c:v>Pri ocjenjivanju vodim računa o individualnom napredovanju učenika.</c:v>
                </c:pt>
                <c:pt idx="2">
                  <c:v>Prikupljam dječje uratke radi kontinuiranog praćenja.</c:v>
                </c:pt>
                <c:pt idx="3">
                  <c:v>Roditelje obavještavam o napredovanju učenika.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Objektivno ocjenjujem.</c:v>
                </c:pt>
                <c:pt idx="1">
                  <c:v>Pri ocjenjivanju vodim računa o individualnom napredovanju učenika.</c:v>
                </c:pt>
                <c:pt idx="2">
                  <c:v>Prikupljam dječje uratke radi kontinuiranog praćenja.</c:v>
                </c:pt>
                <c:pt idx="3">
                  <c:v>Roditelje obavještavam o napredovanju učenika.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590664"/>
        <c:axId val="319593800"/>
      </c:barChart>
      <c:catAx>
        <c:axId val="319590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593800"/>
        <c:crosses val="autoZero"/>
        <c:auto val="1"/>
        <c:lblAlgn val="ctr"/>
        <c:lblOffset val="100"/>
        <c:noMultiLvlLbl val="0"/>
      </c:catAx>
      <c:valAx>
        <c:axId val="319593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590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Roditelje uključujem u nastavni proces.</c:v>
                </c:pt>
                <c:pt idx="1">
                  <c:v>Roditeljima dajem jasne upute kako najbolje mogu pomoći svome djetetu pri učenju</c:v>
                </c:pt>
                <c:pt idx="2">
                  <c:v>Roditeljske sastanke dobro osmišljavam i obavještavam roditelje na vrijeme.</c:v>
                </c:pt>
                <c:pt idx="3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Roditelje uključujem u nastavni proces.</c:v>
                </c:pt>
                <c:pt idx="1">
                  <c:v>Roditeljima dajem jasne upute kako najbolje mogu pomoći svome djetetu pri učenju</c:v>
                </c:pt>
                <c:pt idx="2">
                  <c:v>Roditeljske sastanke dobro osmišljavam i obavještavam roditelje na vrijeme.</c:v>
                </c:pt>
                <c:pt idx="3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Roditelje uključujem u nastavni proces.</c:v>
                </c:pt>
                <c:pt idx="1">
                  <c:v>Roditeljima dajem jasne upute kako najbolje mogu pomoći svome djetetu pri učenju</c:v>
                </c:pt>
                <c:pt idx="2">
                  <c:v>Roditeljske sastanke dobro osmišljavam i obavještavam roditelje na vrijeme.</c:v>
                </c:pt>
                <c:pt idx="3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Roditelje uključujem u nastavni proces.</c:v>
                </c:pt>
                <c:pt idx="1">
                  <c:v>Roditeljima dajem jasne upute kako najbolje mogu pomoći svome djetetu pri učenju</c:v>
                </c:pt>
                <c:pt idx="2">
                  <c:v>Roditeljske sastanke dobro osmišljavam i obavještavam roditelje na vrijeme.</c:v>
                </c:pt>
                <c:pt idx="3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Roditelje uključujem u nastavni proces.</c:v>
                </c:pt>
                <c:pt idx="1">
                  <c:v>Roditeljima dajem jasne upute kako najbolje mogu pomoći svome djetetu pri učenju</c:v>
                </c:pt>
                <c:pt idx="2">
                  <c:v>Roditeljske sastanke dobro osmišljavam i obavještavam roditelje na vrijeme.</c:v>
                </c:pt>
                <c:pt idx="3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594584"/>
        <c:axId val="319593408"/>
      </c:barChart>
      <c:catAx>
        <c:axId val="319594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593408"/>
        <c:crosses val="autoZero"/>
        <c:auto val="1"/>
        <c:lblAlgn val="ctr"/>
        <c:lblOffset val="100"/>
        <c:noMultiLvlLbl val="0"/>
      </c:catAx>
      <c:valAx>
        <c:axId val="319593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594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djeteta.</c:v>
                </c:pt>
                <c:pt idx="1">
                  <c:v>Roditelje obavješćujem o svim aktivnostima škole.</c:v>
                </c:pt>
                <c:pt idx="2">
                  <c:v>Dobro surađujem s roditeljima.</c:v>
                </c:pt>
                <c:pt idx="3">
                  <c:v>Roditelji imaju mogućnost razgovarati s predmetnim nastavnicima svoga djeteta.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djeteta.</c:v>
                </c:pt>
                <c:pt idx="1">
                  <c:v>Roditelje obavješćujem o svim aktivnostima škole.</c:v>
                </c:pt>
                <c:pt idx="2">
                  <c:v>Dobro surađujem s roditeljima.</c:v>
                </c:pt>
                <c:pt idx="3">
                  <c:v>Roditelji imaju mogućnost razgovarati s predmetnim nastavnicima svoga djeteta.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djeteta.</c:v>
                </c:pt>
                <c:pt idx="1">
                  <c:v>Roditelje obavješćujem o svim aktivnostima škole.</c:v>
                </c:pt>
                <c:pt idx="2">
                  <c:v>Dobro surađujem s roditeljima.</c:v>
                </c:pt>
                <c:pt idx="3">
                  <c:v>Roditelji imaju mogućnost razgovarati s predmetnim nastavnicima svoga djeteta.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djeteta.</c:v>
                </c:pt>
                <c:pt idx="1">
                  <c:v>Roditelje obavješćujem o svim aktivnostima škole.</c:v>
                </c:pt>
                <c:pt idx="2">
                  <c:v>Dobro surađujem s roditeljima.</c:v>
                </c:pt>
                <c:pt idx="3">
                  <c:v>Roditelji imaju mogućnost razgovarati s predmetnim nastavnicima svoga djeteta.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djeteta.</c:v>
                </c:pt>
                <c:pt idx="1">
                  <c:v>Roditelje obavješćujem o svim aktivnostima škole.</c:v>
                </c:pt>
                <c:pt idx="2">
                  <c:v>Dobro surađujem s roditeljima.</c:v>
                </c:pt>
                <c:pt idx="3">
                  <c:v>Roditelji imaju mogućnost razgovarati s predmetnim nastavnicima svoga djeteta.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595760"/>
        <c:axId val="319593016"/>
      </c:barChart>
      <c:catAx>
        <c:axId val="31959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593016"/>
        <c:crosses val="autoZero"/>
        <c:auto val="1"/>
        <c:lblAlgn val="ctr"/>
        <c:lblOffset val="100"/>
        <c:noMultiLvlLbl val="0"/>
      </c:catAx>
      <c:valAx>
        <c:axId val="319593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595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skrbimo o zaštiti učenika od nasilja, zlostavljanja i zlouporabe sredstava ovisnosti.</c:v>
                </c:pt>
                <c:pt idx="1">
                  <c:v>U školi učenici mogu birati izvannastavne i izborne sadržaje.</c:v>
                </c:pt>
                <c:pt idx="2">
                  <c:v>Roditelji učenika u mom razrednom odjelu upoznati su s radom i odlukama Vijeća roditelja.</c:v>
                </c:pt>
                <c:pt idx="3">
                  <c:v>Surađujem s kolegicama pri planiranju.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skrbimo o zaštiti učenika od nasilja, zlostavljanja i zlouporabe sredstava ovisnosti.</c:v>
                </c:pt>
                <c:pt idx="1">
                  <c:v>U školi učenici mogu birati izvannastavne i izborne sadržaje.</c:v>
                </c:pt>
                <c:pt idx="2">
                  <c:v>Roditelji učenika u mom razrednom odjelu upoznati su s radom i odlukama Vijeća roditelja.</c:v>
                </c:pt>
                <c:pt idx="3">
                  <c:v>Surađujem s kolegicama pri planiranju.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1">
                  <c:v>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skrbimo o zaštiti učenika od nasilja, zlostavljanja i zlouporabe sredstava ovisnosti.</c:v>
                </c:pt>
                <c:pt idx="1">
                  <c:v>U školi učenici mogu birati izvannastavne i izborne sadržaje.</c:v>
                </c:pt>
                <c:pt idx="2">
                  <c:v>Roditelji učenika u mom razrednom odjelu upoznati su s radom i odlukama Vijeća roditelja.</c:v>
                </c:pt>
                <c:pt idx="3">
                  <c:v>Surađujem s kolegicama pri planiranju.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skrbimo o zaštiti učenika od nasilja, zlostavljanja i zlouporabe sredstava ovisnosti.</c:v>
                </c:pt>
                <c:pt idx="1">
                  <c:v>U školi učenici mogu birati izvannastavne i izborne sadržaje.</c:v>
                </c:pt>
                <c:pt idx="2">
                  <c:v>Roditelji učenika u mom razrednom odjelu upoznati su s radom i odlukama Vijeća roditelja.</c:v>
                </c:pt>
                <c:pt idx="3">
                  <c:v>Surađujem s kolegicama pri planiranju.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skrbimo o zaštiti učenika od nasilja, zlostavljanja i zlouporabe sredstava ovisnosti.</c:v>
                </c:pt>
                <c:pt idx="1">
                  <c:v>U školi učenici mogu birati izvannastavne i izborne sadržaje.</c:v>
                </c:pt>
                <c:pt idx="2">
                  <c:v>Roditelji učenika u mom razrednom odjelu upoznati su s radom i odlukama Vijeća roditelja.</c:v>
                </c:pt>
                <c:pt idx="3">
                  <c:v>Surađujem s kolegicama pri planiranju.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588704"/>
        <c:axId val="319589880"/>
      </c:barChart>
      <c:catAx>
        <c:axId val="31958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589880"/>
        <c:crosses val="autoZero"/>
        <c:auto val="1"/>
        <c:lblAlgn val="ctr"/>
        <c:lblOffset val="100"/>
        <c:noMultiLvlLbl val="0"/>
      </c:catAx>
      <c:valAx>
        <c:axId val="319589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588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Mjesečne planove prilagođavam razvojnim i individualnim potrebama učenika u svom razredu.</c:v>
                </c:pt>
                <c:pt idx="1">
                  <c:v>U planiranje uključujem roditelje i učenike.</c:v>
                </c:pt>
                <c:pt idx="2">
                  <c:v>Mijenjam postojeći plan ako to zahtijevaju reakcije djece.</c:v>
                </c:pt>
                <c:pt idx="3">
                  <c:v>U planiranju integriram nastavne sadržaje iz različitih predmeta.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Mjesečne planove prilagođavam razvojnim i individualnim potrebama učenika u svom razredu.</c:v>
                </c:pt>
                <c:pt idx="1">
                  <c:v>U planiranje uključujem roditelje i učenike.</c:v>
                </c:pt>
                <c:pt idx="2">
                  <c:v>Mijenjam postojeći plan ako to zahtijevaju reakcije djece.</c:v>
                </c:pt>
                <c:pt idx="3">
                  <c:v>U planiranju integriram nastavne sadržaje iz različitih predmeta.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Mjesečne planove prilagođavam razvojnim i individualnim potrebama učenika u svom razredu.</c:v>
                </c:pt>
                <c:pt idx="1">
                  <c:v>U planiranje uključujem roditelje i učenike.</c:v>
                </c:pt>
                <c:pt idx="2">
                  <c:v>Mijenjam postojeći plan ako to zahtijevaju reakcije djece.</c:v>
                </c:pt>
                <c:pt idx="3">
                  <c:v>U planiranju integriram nastavne sadržaje iz različitih predmeta.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Mjesečne planove prilagođavam razvojnim i individualnim potrebama učenika u svom razredu.</c:v>
                </c:pt>
                <c:pt idx="1">
                  <c:v>U planiranje uključujem roditelje i učenike.</c:v>
                </c:pt>
                <c:pt idx="2">
                  <c:v>Mijenjam postojeći plan ako to zahtijevaju reakcije djece.</c:v>
                </c:pt>
                <c:pt idx="3">
                  <c:v>U planiranju integriram nastavne sadržaje iz različitih predmeta.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Mjesečne planove prilagođavam razvojnim i individualnim potrebama učenika u svom razredu.</c:v>
                </c:pt>
                <c:pt idx="1">
                  <c:v>U planiranje uključujem roditelje i učenike.</c:v>
                </c:pt>
                <c:pt idx="2">
                  <c:v>Mijenjam postojeći plan ako to zahtijevaju reakcije djece.</c:v>
                </c:pt>
                <c:pt idx="3">
                  <c:v>U planiranju integriram nastavne sadržaje iz različitih predmeta.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594192"/>
        <c:axId val="319589488"/>
      </c:barChart>
      <c:catAx>
        <c:axId val="31959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589488"/>
        <c:crosses val="autoZero"/>
        <c:auto val="1"/>
        <c:lblAlgn val="ctr"/>
        <c:lblOffset val="100"/>
        <c:noMultiLvlLbl val="0"/>
      </c:catAx>
      <c:valAx>
        <c:axId val="31958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594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našoj školi poticajno je radno ozračje.</c:v>
                </c:pt>
                <c:pt idx="1">
                  <c:v>Kvalitetno surađujem s kolegicama u školi.</c:v>
                </c:pt>
                <c:pt idx="2">
                  <c:v>Ravnatelj i stručni suradnici podržavaju kvalitetan rad djelatnika škole.</c:v>
                </c:pt>
                <c:pt idx="3">
                  <c:v>U školi me potiču da se stručno usavršavam.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našoj školi poticajno je radno ozračje.</c:v>
                </c:pt>
                <c:pt idx="1">
                  <c:v>Kvalitetno surađujem s kolegicama u školi.</c:v>
                </c:pt>
                <c:pt idx="2">
                  <c:v>Ravnatelj i stručni suradnici podržavaju kvalitetan rad djelatnika škole.</c:v>
                </c:pt>
                <c:pt idx="3">
                  <c:v>U školi me potiču da se stručno usavršavam.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našoj školi poticajno je radno ozračje.</c:v>
                </c:pt>
                <c:pt idx="1">
                  <c:v>Kvalitetno surađujem s kolegicama u školi.</c:v>
                </c:pt>
                <c:pt idx="2">
                  <c:v>Ravnatelj i stručni suradnici podržavaju kvalitetan rad djelatnika škole.</c:v>
                </c:pt>
                <c:pt idx="3">
                  <c:v>U školi me potiču da se stručno usavršavam.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našoj školi poticajno je radno ozračje.</c:v>
                </c:pt>
                <c:pt idx="1">
                  <c:v>Kvalitetno surađujem s kolegicama u školi.</c:v>
                </c:pt>
                <c:pt idx="2">
                  <c:v>Ravnatelj i stručni suradnici podržavaju kvalitetan rad djelatnika škole.</c:v>
                </c:pt>
                <c:pt idx="3">
                  <c:v>U školi me potiču da se stručno usavršavam.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našoj školi poticajno je radno ozračje.</c:v>
                </c:pt>
                <c:pt idx="1">
                  <c:v>Kvalitetno surađujem s kolegicama u školi.</c:v>
                </c:pt>
                <c:pt idx="2">
                  <c:v>Ravnatelj i stručni suradnici podržavaju kvalitetan rad djelatnika škole.</c:v>
                </c:pt>
                <c:pt idx="3">
                  <c:v>U školi me potiču da se stručno usavršavam.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260048"/>
        <c:axId val="320260440"/>
      </c:barChart>
      <c:catAx>
        <c:axId val="32026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0260440"/>
        <c:crosses val="autoZero"/>
        <c:auto val="1"/>
        <c:lblAlgn val="ctr"/>
        <c:lblOffset val="100"/>
        <c:noMultiLvlLbl val="0"/>
      </c:catAx>
      <c:valAx>
        <c:axId val="320260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260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Imam na raspolaganju potrebna i funkcionalna nastavna sredstva.</c:v>
                </c:pt>
                <c:pt idx="1">
                  <c:v>Imam odgovarajuće uvjete za rad (potrošni materijal, prozirnice, flomastere…)</c:v>
                </c:pt>
                <c:pt idx="2">
                  <c:v>Stručni suradnici rade na unaprjeđenju kvalitetne nastave.</c:v>
                </c:pt>
                <c:pt idx="3">
                  <c:v>Školska uprava razvija školu na zadovoljstvo učenika, učitelja i roditelja.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Imam na raspolaganju potrebna i funkcionalna nastavna sredstva.</c:v>
                </c:pt>
                <c:pt idx="1">
                  <c:v>Imam odgovarajuće uvjete za rad (potrošni materijal, prozirnice, flomastere…)</c:v>
                </c:pt>
                <c:pt idx="2">
                  <c:v>Stručni suradnici rade na unaprjeđenju kvalitetne nastave.</c:v>
                </c:pt>
                <c:pt idx="3">
                  <c:v>Školska uprava razvija školu na zadovoljstvo učenika, učitelja i roditelja.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Imam na raspolaganju potrebna i funkcionalna nastavna sredstva.</c:v>
                </c:pt>
                <c:pt idx="1">
                  <c:v>Imam odgovarajuće uvjete za rad (potrošni materijal, prozirnice, flomastere…)</c:v>
                </c:pt>
                <c:pt idx="2">
                  <c:v>Stručni suradnici rade na unaprjeđenju kvalitetne nastave.</c:v>
                </c:pt>
                <c:pt idx="3">
                  <c:v>Školska uprava razvija školu na zadovoljstvo učenika, učitelja i roditelja.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Imam na raspolaganju potrebna i funkcionalna nastavna sredstva.</c:v>
                </c:pt>
                <c:pt idx="1">
                  <c:v>Imam odgovarajuće uvjete za rad (potrošni materijal, prozirnice, flomastere…)</c:v>
                </c:pt>
                <c:pt idx="2">
                  <c:v>Stručni suradnici rade na unaprjeđenju kvalitetne nastave.</c:v>
                </c:pt>
                <c:pt idx="3">
                  <c:v>Školska uprava razvija školu na zadovoljstvo učenika, učitelja i roditelja.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Imam na raspolaganju potrebna i funkcionalna nastavna sredstva.</c:v>
                </c:pt>
                <c:pt idx="1">
                  <c:v>Imam odgovarajuće uvjete za rad (potrošni materijal, prozirnice, flomastere…)</c:v>
                </c:pt>
                <c:pt idx="2">
                  <c:v>Stručni suradnici rade na unaprjeđenju kvalitetne nastave.</c:v>
                </c:pt>
                <c:pt idx="3">
                  <c:v>Školska uprava razvija školu na zadovoljstvo učenika, učitelja i roditelja.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545512"/>
        <c:axId val="199545904"/>
      </c:barChart>
      <c:catAx>
        <c:axId val="199545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545904"/>
        <c:crosses val="autoZero"/>
        <c:auto val="1"/>
        <c:lblAlgn val="ctr"/>
        <c:lblOffset val="100"/>
        <c:noMultiLvlLbl val="0"/>
      </c:catAx>
      <c:valAx>
        <c:axId val="19954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545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Stupac2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Stupac3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265144"/>
        <c:axId val="320259264"/>
      </c:barChart>
      <c:catAx>
        <c:axId val="320265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0259264"/>
        <c:crosses val="autoZero"/>
        <c:auto val="1"/>
        <c:lblAlgn val="ctr"/>
        <c:lblOffset val="100"/>
        <c:noMultiLvlLbl val="0"/>
      </c:catAx>
      <c:valAx>
        <c:axId val="32025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265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Hrvatski jezik zanimljiv predmet</c:v>
                </c:pt>
                <c:pt idx="1">
                  <c:v>Učenici lako uče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Hrvatski jezik zanimljiv predmet</c:v>
                </c:pt>
                <c:pt idx="1">
                  <c:v>Učenici lako uče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Hrvatski jezik zanimljiv predmet</c:v>
                </c:pt>
                <c:pt idx="1">
                  <c:v>Učenici lako uče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Hrvatski jezik zanimljiv predmet</c:v>
                </c:pt>
                <c:pt idx="1">
                  <c:v>Učenici lako uče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260832"/>
        <c:axId val="320266712"/>
      </c:barChart>
      <c:catAx>
        <c:axId val="32026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0266712"/>
        <c:crosses val="autoZero"/>
        <c:auto val="1"/>
        <c:lblAlgn val="ctr"/>
        <c:lblOffset val="100"/>
        <c:noMultiLvlLbl val="0"/>
      </c:catAx>
      <c:valAx>
        <c:axId val="320266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260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717000"/>
        <c:axId val="266714256"/>
      </c:barChart>
      <c:catAx>
        <c:axId val="266717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6714256"/>
        <c:crosses val="autoZero"/>
        <c:auto val="1"/>
        <c:lblAlgn val="ctr"/>
        <c:lblOffset val="100"/>
        <c:noMultiLvlLbl val="0"/>
      </c:catAx>
      <c:valAx>
        <c:axId val="26671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717000"/>
        <c:crosses val="autoZero"/>
        <c:crossBetween val="between"/>
      </c:valAx>
      <c:spPr>
        <a:ln>
          <a:prstDash val="sysDot"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prstDash val="sysDot"/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Priroda i društvo zanimljiv predmet</c:v>
                </c:pt>
                <c:pt idx="1">
                  <c:v>Učenici lako uče predmet Priroda i društvo</c:v>
                </c:pt>
                <c:pt idx="2">
                  <c:v>Nastavni sadržaj Prirode i društva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Priroda i društvo zanimljiv predmet</c:v>
                </c:pt>
                <c:pt idx="1">
                  <c:v>Učenici lako uče predmet Priroda i društvo</c:v>
                </c:pt>
                <c:pt idx="2">
                  <c:v>Nastavni sadržaj Prirode i društva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Priroda i društvo zanimljiv predmet</c:v>
                </c:pt>
                <c:pt idx="1">
                  <c:v>Učenici lako uče predmet Priroda i društvo</c:v>
                </c:pt>
                <c:pt idx="2">
                  <c:v>Nastavni sadržaj Prirode i društva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Priroda i društvo zanimljiv predmet</c:v>
                </c:pt>
                <c:pt idx="1">
                  <c:v>Učenici lako uče predmet Priroda i društvo</c:v>
                </c:pt>
                <c:pt idx="2">
                  <c:v>Nastavni sadržaj Prirode i društva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262400"/>
        <c:axId val="320264752"/>
      </c:barChart>
      <c:catAx>
        <c:axId val="32026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0264752"/>
        <c:crosses val="autoZero"/>
        <c:auto val="1"/>
        <c:lblAlgn val="ctr"/>
        <c:lblOffset val="100"/>
        <c:noMultiLvlLbl val="0"/>
      </c:catAx>
      <c:valAx>
        <c:axId val="32026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262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Engleski jezik zanimljiv predmet</c:v>
                </c:pt>
                <c:pt idx="1">
                  <c:v>Učenici lako uče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Engleski jezik zanimljiv predmet</c:v>
                </c:pt>
                <c:pt idx="1">
                  <c:v>Učenici lako uče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Engleski jezik zanimljiv predmet</c:v>
                </c:pt>
                <c:pt idx="1">
                  <c:v>Učenici lako uče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11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Engleski jezik zanimljiv predmet</c:v>
                </c:pt>
                <c:pt idx="1">
                  <c:v>Učenici lako uče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145112"/>
        <c:axId val="264149816"/>
      </c:barChart>
      <c:catAx>
        <c:axId val="264145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4149816"/>
        <c:crosses val="autoZero"/>
        <c:auto val="1"/>
        <c:lblAlgn val="ctr"/>
        <c:lblOffset val="100"/>
        <c:noMultiLvlLbl val="0"/>
      </c:catAx>
      <c:valAx>
        <c:axId val="264149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145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Engleski jezik zanimljiv predmet</c:v>
                </c:pt>
                <c:pt idx="1">
                  <c:v>Učenici lako uče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Engleski jezik zanimljiv predmet</c:v>
                </c:pt>
                <c:pt idx="1">
                  <c:v>Učenici lako uče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Engleski jezik zanimljiv predmet</c:v>
                </c:pt>
                <c:pt idx="1">
                  <c:v>Učenici lako uče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Učenicima je Engleski jezik zanimljiv predmet</c:v>
                </c:pt>
                <c:pt idx="1">
                  <c:v>Učenici lako uče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265928"/>
        <c:axId val="320266320"/>
      </c:barChart>
      <c:catAx>
        <c:axId val="320265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0266320"/>
        <c:crosses val="autoZero"/>
        <c:auto val="1"/>
        <c:lblAlgn val="ctr"/>
        <c:lblOffset val="100"/>
        <c:noMultiLvlLbl val="0"/>
      </c:catAx>
      <c:valAx>
        <c:axId val="32026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265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žale da ih boli trbuh ili glava u školi ili kada trebaju ići u školu.</c:v>
                </c:pt>
                <c:pt idx="1">
                  <c:v>Učenici rado sudjeluju u školskim aktivnostima.</c:v>
                </c:pt>
                <c:pt idx="2">
                  <c:v>Učenici se u školi osjećaju sigurno.</c:v>
                </c:pt>
                <c:pt idx="3">
                  <c:v>Učenici se plaše neuspjeha u školi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žale da ih boli trbuh ili glava u školi ili kada trebaju ići u školu.</c:v>
                </c:pt>
                <c:pt idx="1">
                  <c:v>Učenici rado sudjeluju u školskim aktivnostima.</c:v>
                </c:pt>
                <c:pt idx="2">
                  <c:v>Učenici se u školi osjećaju sigurno.</c:v>
                </c:pt>
                <c:pt idx="3">
                  <c:v>Učenici se plaše neuspjeha u školi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žale da ih boli trbuh ili glava u školi ili kada trebaju ići u školu.</c:v>
                </c:pt>
                <c:pt idx="1">
                  <c:v>Učenici rado sudjeluju u školskim aktivnostima.</c:v>
                </c:pt>
                <c:pt idx="2">
                  <c:v>Učenici se u školi osjećaju sigurno.</c:v>
                </c:pt>
                <c:pt idx="3">
                  <c:v>Učenici se plaše neuspjeha u školi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žale da ih boli trbuh ili glava u školi ili kada trebaju ići u školu.</c:v>
                </c:pt>
                <c:pt idx="1">
                  <c:v>Učenici rado sudjeluju u školskim aktivnostima.</c:v>
                </c:pt>
                <c:pt idx="2">
                  <c:v>Učenici se u školi osjećaju sigurno.</c:v>
                </c:pt>
                <c:pt idx="3">
                  <c:v>Učenici se plaše neuspjeha u školi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8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žale da ih boli trbuh ili glava u školi ili kada trebaju ići u školu.</c:v>
                </c:pt>
                <c:pt idx="1">
                  <c:v>Učenici rado sudjeluju u školskim aktivnostima.</c:v>
                </c:pt>
                <c:pt idx="2">
                  <c:v>Učenici se u školi osjećaju sigurno.</c:v>
                </c:pt>
                <c:pt idx="3">
                  <c:v>Učenici se plaše neuspjeha u školi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718960"/>
        <c:axId val="264147464"/>
      </c:barChart>
      <c:catAx>
        <c:axId val="26671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4147464"/>
        <c:crosses val="autoZero"/>
        <c:auto val="1"/>
        <c:lblAlgn val="ctr"/>
        <c:lblOffset val="100"/>
        <c:noMultiLvlLbl val="0"/>
      </c:catAx>
      <c:valAx>
        <c:axId val="264147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718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Prema učenicima se ponašam prijateljski i s poštovanjem.</c:v>
                </c:pt>
                <c:pt idx="1">
                  <c:v>Potičem i ohrabrujem učenike da iznose svoje mišljenje</c:v>
                </c:pt>
                <c:pt idx="2">
                  <c:v>Hvalim učenike.</c:v>
                </c:pt>
                <c:pt idx="3">
                  <c:v>S učenicima dogovaram kako ćemo nešto učiti.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Prema učenicima se ponašam prijateljski i s poštovanjem.</c:v>
                </c:pt>
                <c:pt idx="1">
                  <c:v>Potičem i ohrabrujem učenike da iznose svoje mišljenje</c:v>
                </c:pt>
                <c:pt idx="2">
                  <c:v>Hvalim učenike.</c:v>
                </c:pt>
                <c:pt idx="3">
                  <c:v>S učenicima dogovaram kako ćemo nešto učiti.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Prema učenicima se ponašam prijateljski i s poštovanjem.</c:v>
                </c:pt>
                <c:pt idx="1">
                  <c:v>Potičem i ohrabrujem učenike da iznose svoje mišljenje</c:v>
                </c:pt>
                <c:pt idx="2">
                  <c:v>Hvalim učenike.</c:v>
                </c:pt>
                <c:pt idx="3">
                  <c:v>S učenicima dogovaram kako ćemo nešto učiti.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Prema učenicima se ponašam prijateljski i s poštovanjem.</c:v>
                </c:pt>
                <c:pt idx="1">
                  <c:v>Potičem i ohrabrujem učenike da iznose svoje mišljenje</c:v>
                </c:pt>
                <c:pt idx="2">
                  <c:v>Hvalim učenike.</c:v>
                </c:pt>
                <c:pt idx="3">
                  <c:v>S učenicima dogovaram kako ćemo nešto učiti.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Prema učenicima se ponašam prijateljski i s poštovanjem.</c:v>
                </c:pt>
                <c:pt idx="1">
                  <c:v>Potičem i ohrabrujem učenike da iznose svoje mišljenje</c:v>
                </c:pt>
                <c:pt idx="2">
                  <c:v>Hvalim učenike.</c:v>
                </c:pt>
                <c:pt idx="3">
                  <c:v>S učenicima dogovaram kako ćemo nešto učiti.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44304"/>
        <c:axId val="318438816"/>
      </c:barChart>
      <c:catAx>
        <c:axId val="318444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438816"/>
        <c:crosses val="autoZero"/>
        <c:auto val="1"/>
        <c:lblAlgn val="ctr"/>
        <c:lblOffset val="100"/>
        <c:noMultiLvlLbl val="0"/>
      </c:catAx>
      <c:valAx>
        <c:axId val="31843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44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učim primjerenom ponašanju u svakoj prigodi.</c:v>
                </c:pt>
                <c:pt idx="1">
                  <c:v>Pridržavam se dogovora s učenicima.</c:v>
                </c:pt>
                <c:pt idx="2">
                  <c:v>S učenicima razgovaram i izvan nastave.</c:v>
                </c:pt>
                <c:pt idx="3">
                  <c:v>Ispričam se učenicima kada pogriješim.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učim primjerenom ponašanju u svakoj prigodi.</c:v>
                </c:pt>
                <c:pt idx="1">
                  <c:v>Pridržavam se dogovora s učenicima.</c:v>
                </c:pt>
                <c:pt idx="2">
                  <c:v>S učenicima razgovaram i izvan nastave.</c:v>
                </c:pt>
                <c:pt idx="3">
                  <c:v>Ispričam se učenicima kada pogriješim.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učim primjerenom ponašanju u svakoj prigodi.</c:v>
                </c:pt>
                <c:pt idx="1">
                  <c:v>Pridržavam se dogovora s učenicima.</c:v>
                </c:pt>
                <c:pt idx="2">
                  <c:v>S učenicima razgovaram i izvan nastave.</c:v>
                </c:pt>
                <c:pt idx="3">
                  <c:v>Ispričam se učenicima kada pogriješim.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učim primjerenom ponašanju u svakoj prigodi.</c:v>
                </c:pt>
                <c:pt idx="1">
                  <c:v>Pridržavam se dogovora s učenicima.</c:v>
                </c:pt>
                <c:pt idx="2">
                  <c:v>S učenicima razgovaram i izvan nastave.</c:v>
                </c:pt>
                <c:pt idx="3">
                  <c:v>Ispričam se učenicima kada pogriješim.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učim primjerenom ponašanju u svakoj prigodi.</c:v>
                </c:pt>
                <c:pt idx="1">
                  <c:v>Pridržavam se dogovora s učenicima.</c:v>
                </c:pt>
                <c:pt idx="2">
                  <c:v>S učenicima razgovaram i izvan nastave.</c:v>
                </c:pt>
                <c:pt idx="3">
                  <c:v>Ispričam se učenicima kada pogriješim.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11</c:v>
                </c:pt>
                <c:pt idx="1">
                  <c:v>7</c:v>
                </c:pt>
                <c:pt idx="2">
                  <c:v>4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41168"/>
        <c:axId val="318439208"/>
      </c:barChart>
      <c:catAx>
        <c:axId val="318441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439208"/>
        <c:crosses val="autoZero"/>
        <c:auto val="1"/>
        <c:lblAlgn val="ctr"/>
        <c:lblOffset val="100"/>
        <c:noMultiLvlLbl val="0"/>
      </c:catAx>
      <c:valAx>
        <c:axId val="318439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41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pitam učenike kako bi ih riješili.</c:v>
                </c:pt>
                <c:pt idx="1">
                  <c:v>Razumijem potrebe i probleme učenika u svom razredu.</c:v>
                </c:pt>
                <c:pt idx="2">
                  <c:v>Tijekom nastave učenici imaju mogućnost birati dodatne zadatke ili zadatke prema izboru.</c:v>
                </c:pt>
                <c:pt idx="3">
                  <c:v>Potičem učenike da postavljaju pitanja kad nešto ne razumiju ili nešto žele znati.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pitam učenike kako bi ih riješili.</c:v>
                </c:pt>
                <c:pt idx="1">
                  <c:v>Razumijem potrebe i probleme učenika u svom razredu.</c:v>
                </c:pt>
                <c:pt idx="2">
                  <c:v>Tijekom nastave učenici imaju mogućnost birati dodatne zadatke ili zadatke prema izboru.</c:v>
                </c:pt>
                <c:pt idx="3">
                  <c:v>Potičem učenike da postavljaju pitanja kad nešto ne razumiju ili nešto žele znati.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pitam učenike kako bi ih riješili.</c:v>
                </c:pt>
                <c:pt idx="1">
                  <c:v>Razumijem potrebe i probleme učenika u svom razredu.</c:v>
                </c:pt>
                <c:pt idx="2">
                  <c:v>Tijekom nastave učenici imaju mogućnost birati dodatne zadatke ili zadatke prema izboru.</c:v>
                </c:pt>
                <c:pt idx="3">
                  <c:v>Potičem učenike da postavljaju pitanja kad nešto ne razumiju ili nešto žele znati.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pitam učenike kako bi ih riješili.</c:v>
                </c:pt>
                <c:pt idx="1">
                  <c:v>Razumijem potrebe i probleme učenika u svom razredu.</c:v>
                </c:pt>
                <c:pt idx="2">
                  <c:v>Tijekom nastave učenici imaju mogućnost birati dodatne zadatke ili zadatke prema izboru.</c:v>
                </c:pt>
                <c:pt idx="3">
                  <c:v>Potičem učenike da postavljaju pitanja kad nešto ne razumiju ili nešto žele znati.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pitam učenike kako bi ih riješili.</c:v>
                </c:pt>
                <c:pt idx="1">
                  <c:v>Razumijem potrebe i probleme učenika u svom razredu.</c:v>
                </c:pt>
                <c:pt idx="2">
                  <c:v>Tijekom nastave učenici imaju mogućnost birati dodatne zadatke ili zadatke prema izboru.</c:v>
                </c:pt>
                <c:pt idx="3">
                  <c:v>Potičem učenike da postavljaju pitanja kad nešto ne razumiju ili nešto žele znati.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43128"/>
        <c:axId val="318444696"/>
      </c:barChart>
      <c:catAx>
        <c:axId val="318443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444696"/>
        <c:crosses val="autoZero"/>
        <c:auto val="1"/>
        <c:lblAlgn val="ctr"/>
        <c:lblOffset val="100"/>
        <c:noMultiLvlLbl val="0"/>
      </c:catAx>
      <c:valAx>
        <c:axId val="318444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43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Poučavanje uspijevam prilagoditi individualnim potrebama učenika.</c:v>
                </c:pt>
                <c:pt idx="1">
                  <c:v>Na nastavi integriram sadržaje različitih predmeta.</c:v>
                </c:pt>
                <c:pt idx="2">
                  <c:v>Nastava u mom razredu je istraživačka.</c:v>
                </c:pt>
                <c:pt idx="3">
                  <c:v>Za bolje razumijevanje u nastavi koristim različite igre i nastavna sredstva.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Poučavanje uspijevam prilagoditi individualnim potrebama učenika.</c:v>
                </c:pt>
                <c:pt idx="1">
                  <c:v>Na nastavi integriram sadržaje različitih predmeta.</c:v>
                </c:pt>
                <c:pt idx="2">
                  <c:v>Nastava u mom razredu je istraživačka.</c:v>
                </c:pt>
                <c:pt idx="3">
                  <c:v>Za bolje razumijevanje u nastavi koristim različite igre i nastavna sredstva.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Poučavanje uspijevam prilagoditi individualnim potrebama učenika.</c:v>
                </c:pt>
                <c:pt idx="1">
                  <c:v>Na nastavi integriram sadržaje različitih predmeta.</c:v>
                </c:pt>
                <c:pt idx="2">
                  <c:v>Nastava u mom razredu je istraživačka.</c:v>
                </c:pt>
                <c:pt idx="3">
                  <c:v>Za bolje razumijevanje u nastavi koristim različite igre i nastavna sredstva.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Poučavanje uspijevam prilagoditi individualnim potrebama učenika.</c:v>
                </c:pt>
                <c:pt idx="1">
                  <c:v>Na nastavi integriram sadržaje različitih predmeta.</c:v>
                </c:pt>
                <c:pt idx="2">
                  <c:v>Nastava u mom razredu je istraživačka.</c:v>
                </c:pt>
                <c:pt idx="3">
                  <c:v>Za bolje razumijevanje u nastavi koristim različite igre i nastavna sredstva.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Poučavanje uspijevam prilagoditi individualnim potrebama učenika.</c:v>
                </c:pt>
                <c:pt idx="1">
                  <c:v>Na nastavi integriram sadržaje različitih predmeta.</c:v>
                </c:pt>
                <c:pt idx="2">
                  <c:v>Nastava u mom razredu je istraživačka.</c:v>
                </c:pt>
                <c:pt idx="3">
                  <c:v>Za bolje razumijevanje u nastavi koristim različite igre i nastavna sredstva.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43520"/>
        <c:axId val="318440776"/>
      </c:barChart>
      <c:catAx>
        <c:axId val="31844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8440776"/>
        <c:crosses val="autoZero"/>
        <c:auto val="1"/>
        <c:lblAlgn val="ctr"/>
        <c:lblOffset val="100"/>
        <c:noMultiLvlLbl val="0"/>
      </c:catAx>
      <c:valAx>
        <c:axId val="318440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43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Poučavam učenike kako razlikovati bitno od nebitnog.</c:v>
                </c:pt>
                <c:pt idx="1">
                  <c:v>Poučavam učenike da rješavaju zadatke na više načina.</c:v>
                </c:pt>
                <c:pt idx="2">
                  <c:v>Organiziram nastavu i izvan škole da bi učenici bolje razumjeli sadržaje koje uče u školi.</c:v>
                </c:pt>
                <c:pt idx="3">
                  <c:v>Svim učenicima dajem priliku da predstave svoj uradak cijelom razredu.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Poučavam učenike kako razlikovati bitno od nebitnog.</c:v>
                </c:pt>
                <c:pt idx="1">
                  <c:v>Poučavam učenike da rješavaju zadatke na više načina.</c:v>
                </c:pt>
                <c:pt idx="2">
                  <c:v>Organiziram nastavu i izvan škole da bi učenici bolje razumjeli sadržaje koje uče u školi.</c:v>
                </c:pt>
                <c:pt idx="3">
                  <c:v>Svim učenicima dajem priliku da predstave svoj uradak cijelom razredu.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Poučavam učenike kako razlikovati bitno od nebitnog.</c:v>
                </c:pt>
                <c:pt idx="1">
                  <c:v>Poučavam učenike da rješavaju zadatke na više načina.</c:v>
                </c:pt>
                <c:pt idx="2">
                  <c:v>Organiziram nastavu i izvan škole da bi učenici bolje razumjeli sadržaje koje uče u školi.</c:v>
                </c:pt>
                <c:pt idx="3">
                  <c:v>Svim učenicima dajem priliku da predstave svoj uradak cijelom razredu.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Poučavam učenike kako razlikovati bitno od nebitnog.</c:v>
                </c:pt>
                <c:pt idx="1">
                  <c:v>Poučavam učenike da rješavaju zadatke na više načina.</c:v>
                </c:pt>
                <c:pt idx="2">
                  <c:v>Organiziram nastavu i izvan škole da bi učenici bolje razumjeli sadržaje koje uče u školi.</c:v>
                </c:pt>
                <c:pt idx="3">
                  <c:v>Svim učenicima dajem priliku da predstave svoj uradak cijelom razredu.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Poučavam učenike kako razlikovati bitno od nebitnog.</c:v>
                </c:pt>
                <c:pt idx="1">
                  <c:v>Poučavam učenike da rješavaju zadatke na više načina.</c:v>
                </c:pt>
                <c:pt idx="2">
                  <c:v>Organiziram nastavu i izvan škole da bi učenici bolje razumjeli sadržaje koje uče u školi.</c:v>
                </c:pt>
                <c:pt idx="3">
                  <c:v>Svim učenicima dajem priliku da predstave svoj uradak cijelom razredu.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43912"/>
        <c:axId val="318442344"/>
      </c:barChart>
      <c:catAx>
        <c:axId val="318443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8442344"/>
        <c:crosses val="autoZero"/>
        <c:auto val="1"/>
        <c:lblAlgn val="ctr"/>
        <c:lblOffset val="100"/>
        <c:noMultiLvlLbl val="0"/>
      </c:catAx>
      <c:valAx>
        <c:axId val="318442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43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skupinama.</c:v>
                </c:pt>
                <c:pt idx="1">
                  <c:v>Moji učenici trebaju pomoć drugih osoba u rješavanju domaće zadaće.</c:v>
                </c:pt>
                <c:pt idx="2">
                  <c:v>Poučavam tako da učenici naučeno mogu primijeniti u svakodnevnom životu.</c:v>
                </c:pt>
                <c:pt idx="3">
                  <c:v>Omogućavam učenicima uvid u ocjene.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skupinama.</c:v>
                </c:pt>
                <c:pt idx="1">
                  <c:v>Moji učenici trebaju pomoć drugih osoba u rješavanju domaće zadaće.</c:v>
                </c:pt>
                <c:pt idx="2">
                  <c:v>Poučavam tako da učenici naučeno mogu primijeniti u svakodnevnom životu.</c:v>
                </c:pt>
                <c:pt idx="3">
                  <c:v>Omogućavam učenicima uvid u ocjene.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skupinama.</c:v>
                </c:pt>
                <c:pt idx="1">
                  <c:v>Moji učenici trebaju pomoć drugih osoba u rješavanju domaće zadaće.</c:v>
                </c:pt>
                <c:pt idx="2">
                  <c:v>Poučavam tako da učenici naučeno mogu primijeniti u svakodnevnom životu.</c:v>
                </c:pt>
                <c:pt idx="3">
                  <c:v>Omogućavam učenicima uvid u ocjene.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skupinama.</c:v>
                </c:pt>
                <c:pt idx="1">
                  <c:v>Moji učenici trebaju pomoć drugih osoba u rješavanju domaće zadaće.</c:v>
                </c:pt>
                <c:pt idx="2">
                  <c:v>Poučavam tako da učenici naučeno mogu primijeniti u svakodnevnom životu.</c:v>
                </c:pt>
                <c:pt idx="3">
                  <c:v>Omogućavam učenicima uvid u ocjene.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skupinama.</c:v>
                </c:pt>
                <c:pt idx="1">
                  <c:v>Moji učenici trebaju pomoć drugih osoba u rješavanju domaće zadaće.</c:v>
                </c:pt>
                <c:pt idx="2">
                  <c:v>Poučavam tako da učenici naučeno mogu primijeniti u svakodnevnom životu.</c:v>
                </c:pt>
                <c:pt idx="3">
                  <c:v>Omogućavam učenicima uvid u ocjene.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41952"/>
        <c:axId val="318438032"/>
      </c:barChart>
      <c:catAx>
        <c:axId val="3184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8438032"/>
        <c:crosses val="autoZero"/>
        <c:auto val="1"/>
        <c:lblAlgn val="ctr"/>
        <c:lblOffset val="100"/>
        <c:noMultiLvlLbl val="0"/>
      </c:catAx>
      <c:valAx>
        <c:axId val="31843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41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122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3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775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180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045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68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56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149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36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922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AA7A-9C0E-48DF-8ECA-17D48D0A9605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C5EC1-5F2B-43B7-9CE1-E90D30CF40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35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21976" y="2722097"/>
            <a:ext cx="10363200" cy="1470025"/>
          </a:xfrm>
        </p:spPr>
        <p:txBody>
          <a:bodyPr/>
          <a:lstStyle/>
          <a:p>
            <a:r>
              <a:rPr lang="hr-HR" dirty="0" smtClean="0"/>
              <a:t>Analiza provedenog ispitivanja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4450976"/>
            <a:ext cx="8534400" cy="1752600"/>
          </a:xfrm>
        </p:spPr>
        <p:txBody>
          <a:bodyPr>
            <a:normAutofit/>
          </a:bodyPr>
          <a:lstStyle/>
          <a:p>
            <a:r>
              <a:rPr lang="hr-HR" dirty="0" smtClean="0"/>
              <a:t>Tim za kvalitetu </a:t>
            </a:r>
          </a:p>
          <a:p>
            <a:r>
              <a:rPr lang="hr-HR" dirty="0" smtClean="0"/>
              <a:t>Vrijeme: šk.god. 2016./2017.</a:t>
            </a:r>
          </a:p>
          <a:p>
            <a:r>
              <a:rPr lang="hr-HR" dirty="0" smtClean="0"/>
              <a:t>Uzorak: učitelji/</a:t>
            </a:r>
            <a:r>
              <a:rPr lang="hr-HR" dirty="0" err="1" smtClean="0"/>
              <a:t>ce</a:t>
            </a:r>
            <a:r>
              <a:rPr lang="hr-HR" dirty="0" smtClean="0"/>
              <a:t> RN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48" y="377971"/>
            <a:ext cx="2997105" cy="2782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5674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941702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9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165385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4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509801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0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251997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99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311871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42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627970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65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702510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45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34080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1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349533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88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856346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Učitelji/</a:t>
            </a:r>
            <a:r>
              <a:rPr lang="hr-HR" dirty="0" err="1" smtClean="0"/>
              <a:t>ce</a:t>
            </a:r>
            <a:r>
              <a:rPr lang="hr-HR" dirty="0" smtClean="0"/>
              <a:t> 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Istraživanje na uzorku od </a:t>
            </a:r>
            <a:r>
              <a:rPr lang="hr-HR" dirty="0" smtClean="0">
                <a:solidFill>
                  <a:srgbClr val="FF0000"/>
                </a:solidFill>
              </a:rPr>
              <a:t>26</a:t>
            </a:r>
            <a:r>
              <a:rPr lang="hr-HR" dirty="0" smtClean="0"/>
              <a:t> učitelja i učiteljica predmetne nastave (n=26)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Provedeno tijekom rujna i listopada školske godine 2016./2017.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posljednjih 6 pitanja su odgovarali samo razrednici (n=15)</a:t>
            </a:r>
            <a:endParaRPr lang="en-GB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44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446055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63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095604" y="3571876"/>
            <a:ext cx="5486400" cy="100964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800" dirty="0"/>
              <a:t>Mišljenje </a:t>
            </a:r>
            <a:r>
              <a:rPr lang="hr-HR" sz="4800" dirty="0" smtClean="0"/>
              <a:t>učitelja/</a:t>
            </a:r>
            <a:r>
              <a:rPr lang="hr-HR" sz="4800" dirty="0" err="1" smtClean="0"/>
              <a:t>ica</a:t>
            </a:r>
            <a:r>
              <a:rPr lang="hr-HR" sz="4800" dirty="0" smtClean="0"/>
              <a:t> RN</a:t>
            </a:r>
            <a:endParaRPr lang="en-GB" sz="4800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3167042" y="4714884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hr-HR" sz="2800" dirty="0"/>
              <a:t>Po predmetima</a:t>
            </a:r>
            <a:endParaRPr lang="en-GB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21</a:t>
            </a:fld>
            <a:endParaRPr lang="en-GB"/>
          </a:p>
        </p:txBody>
      </p:sp>
      <p:graphicFrame>
        <p:nvGraphicFramePr>
          <p:cNvPr id="8" name="Grafikon 7"/>
          <p:cNvGraphicFramePr/>
          <p:nvPr/>
        </p:nvGraphicFramePr>
        <p:xfrm>
          <a:off x="2666976" y="1071546"/>
          <a:ext cx="6096000" cy="28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728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520412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65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918147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68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325231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01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Engleski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801947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64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00B050"/>
                </a:solidFill>
              </a:rPr>
              <a:t>POZITIVNO:</a:t>
            </a:r>
          </a:p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FF0000"/>
                </a:solidFill>
              </a:rPr>
              <a:t>NEGATIVNO: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0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368736"/>
              </p:ext>
            </p:extLst>
          </p:nvPr>
        </p:nvGraphicFramePr>
        <p:xfrm>
          <a:off x="676275" y="403412"/>
          <a:ext cx="10753725" cy="593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3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366162"/>
              </p:ext>
            </p:extLst>
          </p:nvPr>
        </p:nvGraphicFramePr>
        <p:xfrm>
          <a:off x="676275" y="174812"/>
          <a:ext cx="10753725" cy="630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5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871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61626"/>
              </p:ext>
            </p:extLst>
          </p:nvPr>
        </p:nvGraphicFramePr>
        <p:xfrm>
          <a:off x="676275" y="336550"/>
          <a:ext cx="10753725" cy="625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6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818380"/>
              </p:ext>
            </p:extLst>
          </p:nvPr>
        </p:nvGraphicFramePr>
        <p:xfrm>
          <a:off x="676275" y="282389"/>
          <a:ext cx="10753725" cy="62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6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763549"/>
              </p:ext>
            </p:extLst>
          </p:nvPr>
        </p:nvGraphicFramePr>
        <p:xfrm>
          <a:off x="676275" y="255587"/>
          <a:ext cx="10753725" cy="633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0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671623"/>
              </p:ext>
            </p:extLst>
          </p:nvPr>
        </p:nvGraphicFramePr>
        <p:xfrm>
          <a:off x="0" y="215900"/>
          <a:ext cx="12192000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40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99</Words>
  <Application>Microsoft Office PowerPoint</Application>
  <PresentationFormat>Široki zaslon</PresentationFormat>
  <Paragraphs>42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sustava Office</vt:lpstr>
      <vt:lpstr>Analiza provedenog ispitivanja</vt:lpstr>
      <vt:lpstr>Učitelji/ce 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Mišljenje učitelja/ica RN</vt:lpstr>
      <vt:lpstr>Hrvatski jezik</vt:lpstr>
      <vt:lpstr>Priroda i društvo</vt:lpstr>
      <vt:lpstr>Matematika</vt:lpstr>
      <vt:lpstr>Engleski jezik</vt:lpstr>
      <vt:lpstr>Zaključak: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provedenog ispitivanja</dc:title>
  <dc:creator>Igor Nikicic</dc:creator>
  <cp:lastModifiedBy>Igor Nikicic</cp:lastModifiedBy>
  <cp:revision>10</cp:revision>
  <dcterms:created xsi:type="dcterms:W3CDTF">2017-01-09T08:12:58Z</dcterms:created>
  <dcterms:modified xsi:type="dcterms:W3CDTF">2017-01-10T12:21:31Z</dcterms:modified>
</cp:coreProperties>
</file>