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charts/chart19.xml" ContentType="application/vnd.openxmlformats-officedocument.drawingml.char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charts/chart17.xml" ContentType="application/vnd.openxmlformats-officedocument.drawingml.char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harts/chart13.xml" ContentType="application/vnd.openxmlformats-officedocument.drawingml.chart+xml"/>
  <Override PartName="/ppt/charts/chart15.xml" ContentType="application/vnd.openxmlformats-officedocument.drawingml.char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charts/chart18.xml" ContentType="application/vnd.openxmlformats-officedocument.drawingml.char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charts/chart16.xml" ContentType="application/vnd.openxmlformats-officedocument.drawingml.char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charts/chart14.xml" ContentType="application/vnd.openxmlformats-officedocument.drawingml.char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75" r:id="rId10"/>
    <p:sldId id="276" r:id="rId11"/>
    <p:sldId id="277" r:id="rId12"/>
    <p:sldId id="278" r:id="rId13"/>
    <p:sldId id="279" r:id="rId14"/>
    <p:sldId id="280" r:id="rId15"/>
    <p:sldId id="281" r:id="rId16"/>
    <p:sldId id="282" r:id="rId17"/>
    <p:sldId id="283" r:id="rId18"/>
    <p:sldId id="284" r:id="rId19"/>
    <p:sldId id="272" r:id="rId20"/>
    <p:sldId id="285" r:id="rId21"/>
    <p:sldId id="286" r:id="rId22"/>
    <p:sldId id="274" r:id="rId23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5061" autoAdjust="0"/>
    <p:restoredTop sz="94660"/>
  </p:normalViewPr>
  <p:slideViewPr>
    <p:cSldViewPr>
      <p:cViewPr varScale="1">
        <p:scale>
          <a:sx n="83" d="100"/>
          <a:sy n="83" d="100"/>
        </p:scale>
        <p:origin x="-81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Radni_list_programa_Microsoft_Office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Radni_list_programa_Microsoft_Office_Excel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Radni_list_programa_Microsoft_Office_Excel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Radni_list_programa_Microsoft_Office_Excel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Radni_list_programa_Microsoft_Office_Excel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Radni_list_programa_Microsoft_Office_Excel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Radni_list_programa_Microsoft_Office_Excel15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Radni_list_programa_Microsoft_Office_Excel16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Radni_list_programa_Microsoft_Office_Excel17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Radni_list_programa_Microsoft_Office_Excel18.xlsx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Radni_list_programa_Microsoft_Office_Excel19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Radni_list_programa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Radni_list_programa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Radni_list_programa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Radni_list_programa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Radni_list_programa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Radni_list_programa_Microsoft_Office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Radni_list_programa_Microsoft_Office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Radni_list_programa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r-HR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List1!$B$1</c:f>
              <c:strCache>
                <c:ptCount val="1"/>
                <c:pt idx="0">
                  <c:v>nikada</c:v>
                </c:pt>
              </c:strCache>
            </c:strRef>
          </c:tx>
          <c:cat>
            <c:strRef>
              <c:f>List1!$A$2:$A$5</c:f>
              <c:strCache>
                <c:ptCount val="4"/>
                <c:pt idx="0">
                  <c:v>Moje se dijete druži s mnogo prijatelja iz razreda</c:v>
                </c:pt>
                <c:pt idx="1">
                  <c:v>Djeca iz razreda moga djeteta osjećaju zajedništvo</c:v>
                </c:pt>
                <c:pt idx="2">
                  <c:v>Učiteljica s djecom razgovara o uspjehu koji neki od učenika iz razreda postigne u školi ili izvan škole</c:v>
                </c:pt>
                <c:pt idx="3">
                  <c:v>U razredu ima djece s kojima se druga djeca ne druže</c:v>
                </c:pt>
              </c:strCache>
            </c:strRef>
          </c:cat>
          <c:val>
            <c:numRef>
              <c:f>List1!$B$2:$B$5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1</c:v>
                </c:pt>
                <c:pt idx="3">
                  <c:v>10</c:v>
                </c:pt>
              </c:numCache>
            </c:numRef>
          </c:val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vrlo rijetko</c:v>
                </c:pt>
              </c:strCache>
            </c:strRef>
          </c:tx>
          <c:cat>
            <c:strRef>
              <c:f>List1!$A$2:$A$5</c:f>
              <c:strCache>
                <c:ptCount val="4"/>
                <c:pt idx="0">
                  <c:v>Moje se dijete druži s mnogo prijatelja iz razreda</c:v>
                </c:pt>
                <c:pt idx="1">
                  <c:v>Djeca iz razreda moga djeteta osjećaju zajedništvo</c:v>
                </c:pt>
                <c:pt idx="2">
                  <c:v>Učiteljica s djecom razgovara o uspjehu koji neki od učenika iz razreda postigne u školi ili izvan škole</c:v>
                </c:pt>
                <c:pt idx="3">
                  <c:v>U razredu ima djece s kojima se druga djeca ne druže</c:v>
                </c:pt>
              </c:strCache>
            </c:strRef>
          </c:cat>
          <c:val>
            <c:numRef>
              <c:f>List1!$C$2:$C$5</c:f>
              <c:numCache>
                <c:formatCode>General</c:formatCode>
                <c:ptCount val="4"/>
                <c:pt idx="0">
                  <c:v>0</c:v>
                </c:pt>
                <c:pt idx="1">
                  <c:v>3</c:v>
                </c:pt>
                <c:pt idx="2">
                  <c:v>1</c:v>
                </c:pt>
                <c:pt idx="3">
                  <c:v>6</c:v>
                </c:pt>
              </c:numCache>
            </c:numRef>
          </c:val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povremeno</c:v>
                </c:pt>
              </c:strCache>
            </c:strRef>
          </c:tx>
          <c:cat>
            <c:strRef>
              <c:f>List1!$A$2:$A$5</c:f>
              <c:strCache>
                <c:ptCount val="4"/>
                <c:pt idx="0">
                  <c:v>Moje se dijete druži s mnogo prijatelja iz razreda</c:v>
                </c:pt>
                <c:pt idx="1">
                  <c:v>Djeca iz razreda moga djeteta osjećaju zajedništvo</c:v>
                </c:pt>
                <c:pt idx="2">
                  <c:v>Učiteljica s djecom razgovara o uspjehu koji neki od učenika iz razreda postigne u školi ili izvan škole</c:v>
                </c:pt>
                <c:pt idx="3">
                  <c:v>U razredu ima djece s kojima se druga djeca ne druže</c:v>
                </c:pt>
              </c:strCache>
            </c:strRef>
          </c:cat>
          <c:val>
            <c:numRef>
              <c:f>List1!$D$2:$D$5</c:f>
              <c:numCache>
                <c:formatCode>General</c:formatCode>
                <c:ptCount val="4"/>
                <c:pt idx="0">
                  <c:v>5</c:v>
                </c:pt>
                <c:pt idx="1">
                  <c:v>8</c:v>
                </c:pt>
                <c:pt idx="2">
                  <c:v>9</c:v>
                </c:pt>
                <c:pt idx="3">
                  <c:v>7</c:v>
                </c:pt>
              </c:numCache>
            </c:numRef>
          </c:val>
        </c:ser>
        <c:ser>
          <c:idx val="3"/>
          <c:order val="3"/>
          <c:tx>
            <c:strRef>
              <c:f>List1!$E$1</c:f>
              <c:strCache>
                <c:ptCount val="1"/>
                <c:pt idx="0">
                  <c:v>često</c:v>
                </c:pt>
              </c:strCache>
            </c:strRef>
          </c:tx>
          <c:cat>
            <c:strRef>
              <c:f>List1!$A$2:$A$5</c:f>
              <c:strCache>
                <c:ptCount val="4"/>
                <c:pt idx="0">
                  <c:v>Moje se dijete druži s mnogo prijatelja iz razreda</c:v>
                </c:pt>
                <c:pt idx="1">
                  <c:v>Djeca iz razreda moga djeteta osjećaju zajedništvo</c:v>
                </c:pt>
                <c:pt idx="2">
                  <c:v>Učiteljica s djecom razgovara o uspjehu koji neki od učenika iz razreda postigne u školi ili izvan škole</c:v>
                </c:pt>
                <c:pt idx="3">
                  <c:v>U razredu ima djece s kojima se druga djeca ne druže</c:v>
                </c:pt>
              </c:strCache>
            </c:strRef>
          </c:cat>
          <c:val>
            <c:numRef>
              <c:f>List1!$E$2:$E$5</c:f>
              <c:numCache>
                <c:formatCode>General</c:formatCode>
                <c:ptCount val="4"/>
                <c:pt idx="0">
                  <c:v>15</c:v>
                </c:pt>
                <c:pt idx="1">
                  <c:v>14</c:v>
                </c:pt>
                <c:pt idx="2">
                  <c:v>10</c:v>
                </c:pt>
                <c:pt idx="3">
                  <c:v>5</c:v>
                </c:pt>
              </c:numCache>
            </c:numRef>
          </c:val>
        </c:ser>
        <c:ser>
          <c:idx val="4"/>
          <c:order val="4"/>
          <c:tx>
            <c:strRef>
              <c:f>List1!$F$1</c:f>
              <c:strCache>
                <c:ptCount val="1"/>
                <c:pt idx="0">
                  <c:v>uvijek</c:v>
                </c:pt>
              </c:strCache>
            </c:strRef>
          </c:tx>
          <c:cat>
            <c:strRef>
              <c:f>List1!$A$2:$A$5</c:f>
              <c:strCache>
                <c:ptCount val="4"/>
                <c:pt idx="0">
                  <c:v>Moje se dijete druži s mnogo prijatelja iz razreda</c:v>
                </c:pt>
                <c:pt idx="1">
                  <c:v>Djeca iz razreda moga djeteta osjećaju zajedništvo</c:v>
                </c:pt>
                <c:pt idx="2">
                  <c:v>Učiteljica s djecom razgovara o uspjehu koji neki od učenika iz razreda postigne u školi ili izvan škole</c:v>
                </c:pt>
                <c:pt idx="3">
                  <c:v>U razredu ima djece s kojima se druga djeca ne druže</c:v>
                </c:pt>
              </c:strCache>
            </c:strRef>
          </c:cat>
          <c:val>
            <c:numRef>
              <c:f>List1!$F$2:$F$5</c:f>
              <c:numCache>
                <c:formatCode>General</c:formatCode>
                <c:ptCount val="4"/>
                <c:pt idx="0">
                  <c:v>8</c:v>
                </c:pt>
                <c:pt idx="1">
                  <c:v>3</c:v>
                </c:pt>
                <c:pt idx="2">
                  <c:v>7</c:v>
                </c:pt>
                <c:pt idx="3">
                  <c:v>0</c:v>
                </c:pt>
              </c:numCache>
            </c:numRef>
          </c:val>
        </c:ser>
        <c:gapWidth val="164"/>
        <c:axId val="91626112"/>
        <c:axId val="91513216"/>
      </c:barChart>
      <c:catAx>
        <c:axId val="91626112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 rot="-60000000" vert="horz"/>
          <a:lstStyle/>
          <a:p>
            <a:pPr>
              <a:defRPr baseline="0">
                <a:latin typeface="Calibri" pitchFamily="34" charset="0"/>
              </a:defRPr>
            </a:pPr>
            <a:endParaRPr lang="sr-Latn-CS"/>
          </a:p>
        </c:txPr>
        <c:crossAx val="91513216"/>
        <c:crosses val="autoZero"/>
        <c:auto val="1"/>
        <c:lblAlgn val="ctr"/>
        <c:lblOffset val="100"/>
      </c:catAx>
      <c:valAx>
        <c:axId val="91513216"/>
        <c:scaling>
          <c:orientation val="minMax"/>
        </c:scaling>
        <c:axPos val="l"/>
        <c:numFmt formatCode="General" sourceLinked="1"/>
        <c:majorTickMark val="none"/>
        <c:tickLblPos val="nextTo"/>
        <c:txPr>
          <a:bodyPr rot="-60000000" vert="horz"/>
          <a:lstStyle/>
          <a:p>
            <a:pPr>
              <a:defRPr/>
            </a:pPr>
            <a:endParaRPr lang="sr-Latn-CS"/>
          </a:p>
        </c:txPr>
        <c:crossAx val="91626112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25621577639376131"/>
          <c:y val="1.2846698592342392E-2"/>
          <c:w val="0.74069079192897369"/>
          <c:h val="5.9427108051356446E-2"/>
        </c:manualLayout>
      </c:layout>
      <c:txPr>
        <a:bodyPr rot="0" vert="horz"/>
        <a:lstStyle/>
        <a:p>
          <a:pPr>
            <a:defRPr/>
          </a:pPr>
          <a:endParaRPr lang="sr-Latn-CS"/>
        </a:p>
      </c:txPr>
    </c:legend>
    <c:plotVisOnly val="1"/>
    <c:dispBlanksAs val="gap"/>
  </c:chart>
  <c:txPr>
    <a:bodyPr/>
    <a:lstStyle/>
    <a:p>
      <a:pPr>
        <a:defRPr sz="1800"/>
      </a:pPr>
      <a:endParaRPr lang="sr-Latn-CS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r-HR"/>
  <c:chart>
    <c:plotArea>
      <c:layout/>
      <c:barChart>
        <c:barDir val="col"/>
        <c:grouping val="clustered"/>
        <c:ser>
          <c:idx val="0"/>
          <c:order val="0"/>
          <c:tx>
            <c:strRef>
              <c:f>List1!$B$1</c:f>
              <c:strCache>
                <c:ptCount val="1"/>
                <c:pt idx="0">
                  <c:v>nikada</c:v>
                </c:pt>
              </c:strCache>
            </c:strRef>
          </c:tx>
          <c:cat>
            <c:strRef>
              <c:f>List1!$A$2:$A$5</c:f>
              <c:strCache>
                <c:ptCount val="4"/>
                <c:pt idx="0">
                  <c:v>Moje dijete zna svoje ocjene</c:v>
                </c:pt>
                <c:pt idx="1">
                  <c:v>Moje dijete zna što treba znati i učiniti da bi dobilo dobru ocjenu</c:v>
                </c:pt>
                <c:pt idx="2">
                  <c:v>Moje dijete ima priliku reći učiteljici što misli o svojem uratku</c:v>
                </c:pt>
                <c:pt idx="3">
                  <c:v>Učiteljica mom djetetu kaže što je dobro napravilo, ali i što još treba naučiti ili učiniti kako bio dobilo bolju ocjenu</c:v>
                </c:pt>
              </c:strCache>
            </c:strRef>
          </c:cat>
          <c:val>
            <c:numRef>
              <c:f>List1!$B$2:$B$5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vrlo rijetko</c:v>
                </c:pt>
              </c:strCache>
            </c:strRef>
          </c:tx>
          <c:cat>
            <c:strRef>
              <c:f>List1!$A$2:$A$5</c:f>
              <c:strCache>
                <c:ptCount val="4"/>
                <c:pt idx="0">
                  <c:v>Moje dijete zna svoje ocjene</c:v>
                </c:pt>
                <c:pt idx="1">
                  <c:v>Moje dijete zna što treba znati i učiniti da bi dobilo dobru ocjenu</c:v>
                </c:pt>
                <c:pt idx="2">
                  <c:v>Moje dijete ima priliku reći učiteljici što misli o svojem uratku</c:v>
                </c:pt>
                <c:pt idx="3">
                  <c:v>Učiteljica mom djetetu kaže što je dobro napravilo, ali i što još treba naučiti ili učiniti kako bio dobilo bolju ocjenu</c:v>
                </c:pt>
              </c:strCache>
            </c:strRef>
          </c:cat>
          <c:val>
            <c:numRef>
              <c:f>List1!$C$2:$C$5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povremeno</c:v>
                </c:pt>
              </c:strCache>
            </c:strRef>
          </c:tx>
          <c:cat>
            <c:strRef>
              <c:f>List1!$A$2:$A$5</c:f>
              <c:strCache>
                <c:ptCount val="4"/>
                <c:pt idx="0">
                  <c:v>Moje dijete zna svoje ocjene</c:v>
                </c:pt>
                <c:pt idx="1">
                  <c:v>Moje dijete zna što treba znati i učiniti da bi dobilo dobru ocjenu</c:v>
                </c:pt>
                <c:pt idx="2">
                  <c:v>Moje dijete ima priliku reći učiteljici što misli o svojem uratku</c:v>
                </c:pt>
                <c:pt idx="3">
                  <c:v>Učiteljica mom djetetu kaže što je dobro napravilo, ali i što još treba naučiti ili učiniti kako bio dobilo bolju ocjenu</c:v>
                </c:pt>
              </c:strCache>
            </c:strRef>
          </c:cat>
          <c:val>
            <c:numRef>
              <c:f>List1!$D$2:$D$5</c:f>
              <c:numCache>
                <c:formatCode>General</c:formatCode>
                <c:ptCount val="4"/>
                <c:pt idx="0">
                  <c:v>2</c:v>
                </c:pt>
                <c:pt idx="1">
                  <c:v>1</c:v>
                </c:pt>
                <c:pt idx="2">
                  <c:v>3</c:v>
                </c:pt>
                <c:pt idx="3">
                  <c:v>0</c:v>
                </c:pt>
              </c:numCache>
            </c:numRef>
          </c:val>
        </c:ser>
        <c:ser>
          <c:idx val="3"/>
          <c:order val="3"/>
          <c:tx>
            <c:strRef>
              <c:f>List1!$E$1</c:f>
              <c:strCache>
                <c:ptCount val="1"/>
                <c:pt idx="0">
                  <c:v>često</c:v>
                </c:pt>
              </c:strCache>
            </c:strRef>
          </c:tx>
          <c:cat>
            <c:strRef>
              <c:f>List1!$A$2:$A$5</c:f>
              <c:strCache>
                <c:ptCount val="4"/>
                <c:pt idx="0">
                  <c:v>Moje dijete zna svoje ocjene</c:v>
                </c:pt>
                <c:pt idx="1">
                  <c:v>Moje dijete zna što treba znati i učiniti da bi dobilo dobru ocjenu</c:v>
                </c:pt>
                <c:pt idx="2">
                  <c:v>Moje dijete ima priliku reći učiteljici što misli o svojem uratku</c:v>
                </c:pt>
                <c:pt idx="3">
                  <c:v>Učiteljica mom djetetu kaže što je dobro napravilo, ali i što još treba naučiti ili učiniti kako bio dobilo bolju ocjenu</c:v>
                </c:pt>
              </c:strCache>
            </c:strRef>
          </c:cat>
          <c:val>
            <c:numRef>
              <c:f>List1!$E$2:$E$5</c:f>
              <c:numCache>
                <c:formatCode>General</c:formatCode>
                <c:ptCount val="4"/>
                <c:pt idx="0">
                  <c:v>7</c:v>
                </c:pt>
                <c:pt idx="1">
                  <c:v>9</c:v>
                </c:pt>
                <c:pt idx="2">
                  <c:v>8</c:v>
                </c:pt>
                <c:pt idx="3">
                  <c:v>11</c:v>
                </c:pt>
              </c:numCache>
            </c:numRef>
          </c:val>
        </c:ser>
        <c:ser>
          <c:idx val="4"/>
          <c:order val="4"/>
          <c:tx>
            <c:strRef>
              <c:f>List1!$F$1</c:f>
              <c:strCache>
                <c:ptCount val="1"/>
                <c:pt idx="0">
                  <c:v>uvijek</c:v>
                </c:pt>
              </c:strCache>
            </c:strRef>
          </c:tx>
          <c:cat>
            <c:strRef>
              <c:f>List1!$A$2:$A$5</c:f>
              <c:strCache>
                <c:ptCount val="4"/>
                <c:pt idx="0">
                  <c:v>Moje dijete zna svoje ocjene</c:v>
                </c:pt>
                <c:pt idx="1">
                  <c:v>Moje dijete zna što treba znati i učiniti da bi dobilo dobru ocjenu</c:v>
                </c:pt>
                <c:pt idx="2">
                  <c:v>Moje dijete ima priliku reći učiteljici što misli o svojem uratku</c:v>
                </c:pt>
                <c:pt idx="3">
                  <c:v>Učiteljica mom djetetu kaže što je dobro napravilo, ali i što još treba naučiti ili učiniti kako bio dobilo bolju ocjenu</c:v>
                </c:pt>
              </c:strCache>
            </c:strRef>
          </c:cat>
          <c:val>
            <c:numRef>
              <c:f>List1!$F$2:$F$5</c:f>
              <c:numCache>
                <c:formatCode>General</c:formatCode>
                <c:ptCount val="4"/>
                <c:pt idx="0">
                  <c:v>19</c:v>
                </c:pt>
                <c:pt idx="1">
                  <c:v>18</c:v>
                </c:pt>
                <c:pt idx="2">
                  <c:v>17</c:v>
                </c:pt>
                <c:pt idx="3">
                  <c:v>17</c:v>
                </c:pt>
              </c:numCache>
            </c:numRef>
          </c:val>
        </c:ser>
        <c:axId val="79678080"/>
        <c:axId val="79731328"/>
      </c:barChart>
      <c:catAx>
        <c:axId val="79678080"/>
        <c:scaling>
          <c:orientation val="minMax"/>
        </c:scaling>
        <c:axPos val="b"/>
        <c:numFmt formatCode="General" sourceLinked="1"/>
        <c:tickLblPos val="nextTo"/>
        <c:crossAx val="79731328"/>
        <c:crosses val="autoZero"/>
        <c:auto val="1"/>
        <c:lblAlgn val="ctr"/>
        <c:lblOffset val="100"/>
      </c:catAx>
      <c:valAx>
        <c:axId val="79731328"/>
        <c:scaling>
          <c:orientation val="minMax"/>
        </c:scaling>
        <c:axPos val="l"/>
        <c:majorGridlines/>
        <c:numFmt formatCode="General" sourceLinked="1"/>
        <c:tickLblPos val="nextTo"/>
        <c:crossAx val="79678080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sr-Latn-CS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r-HR"/>
  <c:chart>
    <c:plotArea>
      <c:layout/>
      <c:barChart>
        <c:barDir val="col"/>
        <c:grouping val="clustered"/>
        <c:ser>
          <c:idx val="0"/>
          <c:order val="0"/>
          <c:tx>
            <c:strRef>
              <c:f>List1!$B$1</c:f>
              <c:strCache>
                <c:ptCount val="1"/>
                <c:pt idx="0">
                  <c:v>nikada</c:v>
                </c:pt>
              </c:strCache>
            </c:strRef>
          </c:tx>
          <c:cat>
            <c:strRef>
              <c:f>List1!$A$2:$A$5</c:f>
              <c:strCache>
                <c:ptCount val="4"/>
                <c:pt idx="0">
                  <c:v>Djeca u razredu imaju priliku reći jedni drugima što  misle o uratku drugih učenika</c:v>
                </c:pt>
                <c:pt idx="1">
                  <c:v>Učiteljica objektivno ocjenjuje</c:v>
                </c:pt>
                <c:pt idx="2">
                  <c:v>Učiteljica pri ocjenjivanju mog djeteta uzima u obzir koliko je napredovao</c:v>
                </c:pt>
                <c:pt idx="3">
                  <c:v>Moje dijete s učiteljicom pregledava svoje uratke da bi zajedno vidjeli kako napreduje</c:v>
                </c:pt>
              </c:strCache>
            </c:strRef>
          </c:cat>
          <c:val>
            <c:numRef>
              <c:f>List1!$B$2:$B$5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vrlo rijetko</c:v>
                </c:pt>
              </c:strCache>
            </c:strRef>
          </c:tx>
          <c:cat>
            <c:strRef>
              <c:f>List1!$A$2:$A$5</c:f>
              <c:strCache>
                <c:ptCount val="4"/>
                <c:pt idx="0">
                  <c:v>Djeca u razredu imaju priliku reći jedni drugima što  misle o uratku drugih učenika</c:v>
                </c:pt>
                <c:pt idx="1">
                  <c:v>Učiteljica objektivno ocjenjuje</c:v>
                </c:pt>
                <c:pt idx="2">
                  <c:v>Učiteljica pri ocjenjivanju mog djeteta uzima u obzir koliko je napredovao</c:v>
                </c:pt>
                <c:pt idx="3">
                  <c:v>Moje dijete s učiteljicom pregledava svoje uratke da bi zajedno vidjeli kako napreduje</c:v>
                </c:pt>
              </c:strCache>
            </c:strRef>
          </c:cat>
          <c:val>
            <c:numRef>
              <c:f>List1!$C$2:$C$5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povremeno</c:v>
                </c:pt>
              </c:strCache>
            </c:strRef>
          </c:tx>
          <c:cat>
            <c:strRef>
              <c:f>List1!$A$2:$A$5</c:f>
              <c:strCache>
                <c:ptCount val="4"/>
                <c:pt idx="0">
                  <c:v>Djeca u razredu imaju priliku reći jedni drugima što  misle o uratku drugih učenika</c:v>
                </c:pt>
                <c:pt idx="1">
                  <c:v>Učiteljica objektivno ocjenjuje</c:v>
                </c:pt>
                <c:pt idx="2">
                  <c:v>Učiteljica pri ocjenjivanju mog djeteta uzima u obzir koliko je napredovao</c:v>
                </c:pt>
                <c:pt idx="3">
                  <c:v>Moje dijete s učiteljicom pregledava svoje uratke da bi zajedno vidjeli kako napreduje</c:v>
                </c:pt>
              </c:strCache>
            </c:strRef>
          </c:cat>
          <c:val>
            <c:numRef>
              <c:f>List1!$D$2:$D$5</c:f>
              <c:numCache>
                <c:formatCode>General</c:formatCode>
                <c:ptCount val="4"/>
                <c:pt idx="0">
                  <c:v>2</c:v>
                </c:pt>
                <c:pt idx="1">
                  <c:v>1</c:v>
                </c:pt>
                <c:pt idx="2">
                  <c:v>2</c:v>
                </c:pt>
                <c:pt idx="3">
                  <c:v>8</c:v>
                </c:pt>
              </c:numCache>
            </c:numRef>
          </c:val>
        </c:ser>
        <c:ser>
          <c:idx val="3"/>
          <c:order val="3"/>
          <c:tx>
            <c:strRef>
              <c:f>List1!$E$1</c:f>
              <c:strCache>
                <c:ptCount val="1"/>
                <c:pt idx="0">
                  <c:v>često</c:v>
                </c:pt>
              </c:strCache>
            </c:strRef>
          </c:tx>
          <c:cat>
            <c:strRef>
              <c:f>List1!$A$2:$A$5</c:f>
              <c:strCache>
                <c:ptCount val="4"/>
                <c:pt idx="0">
                  <c:v>Djeca u razredu imaju priliku reći jedni drugima što  misle o uratku drugih učenika</c:v>
                </c:pt>
                <c:pt idx="1">
                  <c:v>Učiteljica objektivno ocjenjuje</c:v>
                </c:pt>
                <c:pt idx="2">
                  <c:v>Učiteljica pri ocjenjivanju mog djeteta uzima u obzir koliko je napredovao</c:v>
                </c:pt>
                <c:pt idx="3">
                  <c:v>Moje dijete s učiteljicom pregledava svoje uratke da bi zajedno vidjeli kako napreduje</c:v>
                </c:pt>
              </c:strCache>
            </c:strRef>
          </c:cat>
          <c:val>
            <c:numRef>
              <c:f>List1!$E$2:$E$5</c:f>
              <c:numCache>
                <c:formatCode>General</c:formatCode>
                <c:ptCount val="4"/>
                <c:pt idx="0">
                  <c:v>16</c:v>
                </c:pt>
                <c:pt idx="1">
                  <c:v>9</c:v>
                </c:pt>
                <c:pt idx="2">
                  <c:v>6</c:v>
                </c:pt>
                <c:pt idx="3">
                  <c:v>10</c:v>
                </c:pt>
              </c:numCache>
            </c:numRef>
          </c:val>
        </c:ser>
        <c:ser>
          <c:idx val="4"/>
          <c:order val="4"/>
          <c:tx>
            <c:strRef>
              <c:f>List1!$F$1</c:f>
              <c:strCache>
                <c:ptCount val="1"/>
                <c:pt idx="0">
                  <c:v>uvijek</c:v>
                </c:pt>
              </c:strCache>
            </c:strRef>
          </c:tx>
          <c:cat>
            <c:strRef>
              <c:f>List1!$A$2:$A$5</c:f>
              <c:strCache>
                <c:ptCount val="4"/>
                <c:pt idx="0">
                  <c:v>Djeca u razredu imaju priliku reći jedni drugima što  misle o uratku drugih učenika</c:v>
                </c:pt>
                <c:pt idx="1">
                  <c:v>Učiteljica objektivno ocjenjuje</c:v>
                </c:pt>
                <c:pt idx="2">
                  <c:v>Učiteljica pri ocjenjivanju mog djeteta uzima u obzir koliko je napredovao</c:v>
                </c:pt>
                <c:pt idx="3">
                  <c:v>Moje dijete s učiteljicom pregledava svoje uratke da bi zajedno vidjeli kako napreduje</c:v>
                </c:pt>
              </c:strCache>
            </c:strRef>
          </c:cat>
          <c:val>
            <c:numRef>
              <c:f>List1!$F$2:$F$5</c:f>
              <c:numCache>
                <c:formatCode>General</c:formatCode>
                <c:ptCount val="4"/>
                <c:pt idx="0">
                  <c:v>10</c:v>
                </c:pt>
                <c:pt idx="1">
                  <c:v>18</c:v>
                </c:pt>
                <c:pt idx="2">
                  <c:v>20</c:v>
                </c:pt>
                <c:pt idx="3">
                  <c:v>10</c:v>
                </c:pt>
              </c:numCache>
            </c:numRef>
          </c:val>
        </c:ser>
        <c:axId val="89089536"/>
        <c:axId val="89112576"/>
      </c:barChart>
      <c:catAx>
        <c:axId val="89089536"/>
        <c:scaling>
          <c:orientation val="minMax"/>
        </c:scaling>
        <c:axPos val="b"/>
        <c:numFmt formatCode="General" sourceLinked="1"/>
        <c:tickLblPos val="nextTo"/>
        <c:crossAx val="89112576"/>
        <c:crosses val="autoZero"/>
        <c:auto val="1"/>
        <c:lblAlgn val="ctr"/>
        <c:lblOffset val="100"/>
      </c:catAx>
      <c:valAx>
        <c:axId val="89112576"/>
        <c:scaling>
          <c:orientation val="minMax"/>
        </c:scaling>
        <c:axPos val="l"/>
        <c:majorGridlines/>
        <c:numFmt formatCode="General" sourceLinked="1"/>
        <c:tickLblPos val="nextTo"/>
        <c:crossAx val="89089536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sr-Latn-CS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r-HR"/>
  <c:chart>
    <c:plotArea>
      <c:layout/>
      <c:barChart>
        <c:barDir val="col"/>
        <c:grouping val="clustered"/>
        <c:ser>
          <c:idx val="0"/>
          <c:order val="0"/>
          <c:tx>
            <c:strRef>
              <c:f>List1!$B$1</c:f>
              <c:strCache>
                <c:ptCount val="1"/>
                <c:pt idx="0">
                  <c:v>nikada</c:v>
                </c:pt>
              </c:strCache>
            </c:strRef>
          </c:tx>
          <c:cat>
            <c:strRef>
              <c:f>List1!$A$2:$A$5</c:f>
              <c:strCache>
                <c:ptCount val="4"/>
                <c:pt idx="0">
                  <c:v>Učiteljica me informira o napredovanju  mog djeteta</c:v>
                </c:pt>
                <c:pt idx="1">
                  <c:v>Učiteljica me uključuje u nastavu</c:v>
                </c:pt>
                <c:pt idx="2">
                  <c:v>Učiteljica daje jasne upute kako najbolje mogu pomoći djetetu pri učenju</c:v>
                </c:pt>
                <c:pt idx="3">
                  <c:v>Roditeljski sastanci su dobro osmišljeni, a obavijesti o njim dobivamo na vrijeme</c:v>
                </c:pt>
              </c:strCache>
            </c:strRef>
          </c:cat>
          <c:val>
            <c:numRef>
              <c:f>List1!$B$2:$B$5</c:f>
              <c:numCache>
                <c:formatCode>General</c:formatCode>
                <c:ptCount val="4"/>
                <c:pt idx="0">
                  <c:v>0</c:v>
                </c:pt>
                <c:pt idx="1">
                  <c:v>4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vrlo rijetko</c:v>
                </c:pt>
              </c:strCache>
            </c:strRef>
          </c:tx>
          <c:cat>
            <c:strRef>
              <c:f>List1!$A$2:$A$5</c:f>
              <c:strCache>
                <c:ptCount val="4"/>
                <c:pt idx="0">
                  <c:v>Učiteljica me informira o napredovanju  mog djeteta</c:v>
                </c:pt>
                <c:pt idx="1">
                  <c:v>Učiteljica me uključuje u nastavu</c:v>
                </c:pt>
                <c:pt idx="2">
                  <c:v>Učiteljica daje jasne upute kako najbolje mogu pomoći djetetu pri učenju</c:v>
                </c:pt>
                <c:pt idx="3">
                  <c:v>Roditeljski sastanci su dobro osmišljeni, a obavijesti o njim dobivamo na vrijeme</c:v>
                </c:pt>
              </c:strCache>
            </c:strRef>
          </c:cat>
          <c:val>
            <c:numRef>
              <c:f>List1!$C$2:$C$5</c:f>
              <c:numCache>
                <c:formatCode>General</c:formatCode>
                <c:ptCount val="4"/>
                <c:pt idx="0">
                  <c:v>1</c:v>
                </c:pt>
                <c:pt idx="1">
                  <c:v>6</c:v>
                </c:pt>
                <c:pt idx="2">
                  <c:v>3</c:v>
                </c:pt>
                <c:pt idx="3">
                  <c:v>0</c:v>
                </c:pt>
              </c:numCache>
            </c:numRef>
          </c:val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povremeno</c:v>
                </c:pt>
              </c:strCache>
            </c:strRef>
          </c:tx>
          <c:cat>
            <c:strRef>
              <c:f>List1!$A$2:$A$5</c:f>
              <c:strCache>
                <c:ptCount val="4"/>
                <c:pt idx="0">
                  <c:v>Učiteljica me informira o napredovanju  mog djeteta</c:v>
                </c:pt>
                <c:pt idx="1">
                  <c:v>Učiteljica me uključuje u nastavu</c:v>
                </c:pt>
                <c:pt idx="2">
                  <c:v>Učiteljica daje jasne upute kako najbolje mogu pomoći djetetu pri učenju</c:v>
                </c:pt>
                <c:pt idx="3">
                  <c:v>Roditeljski sastanci su dobro osmišljeni, a obavijesti o njim dobivamo na vrijeme</c:v>
                </c:pt>
              </c:strCache>
            </c:strRef>
          </c:cat>
          <c:val>
            <c:numRef>
              <c:f>List1!$D$2:$D$5</c:f>
              <c:numCache>
                <c:formatCode>General</c:formatCode>
                <c:ptCount val="4"/>
                <c:pt idx="0">
                  <c:v>2</c:v>
                </c:pt>
                <c:pt idx="1">
                  <c:v>6</c:v>
                </c:pt>
                <c:pt idx="2">
                  <c:v>6</c:v>
                </c:pt>
                <c:pt idx="3">
                  <c:v>2</c:v>
                </c:pt>
              </c:numCache>
            </c:numRef>
          </c:val>
        </c:ser>
        <c:ser>
          <c:idx val="3"/>
          <c:order val="3"/>
          <c:tx>
            <c:strRef>
              <c:f>List1!$E$1</c:f>
              <c:strCache>
                <c:ptCount val="1"/>
                <c:pt idx="0">
                  <c:v>često</c:v>
                </c:pt>
              </c:strCache>
            </c:strRef>
          </c:tx>
          <c:cat>
            <c:strRef>
              <c:f>List1!$A$2:$A$5</c:f>
              <c:strCache>
                <c:ptCount val="4"/>
                <c:pt idx="0">
                  <c:v>Učiteljica me informira o napredovanju  mog djeteta</c:v>
                </c:pt>
                <c:pt idx="1">
                  <c:v>Učiteljica me uključuje u nastavu</c:v>
                </c:pt>
                <c:pt idx="2">
                  <c:v>Učiteljica daje jasne upute kako najbolje mogu pomoći djetetu pri učenju</c:v>
                </c:pt>
                <c:pt idx="3">
                  <c:v>Roditeljski sastanci su dobro osmišljeni, a obavijesti o njim dobivamo na vrijeme</c:v>
                </c:pt>
              </c:strCache>
            </c:strRef>
          </c:cat>
          <c:val>
            <c:numRef>
              <c:f>List1!$E$2:$E$5</c:f>
              <c:numCache>
                <c:formatCode>General</c:formatCode>
                <c:ptCount val="4"/>
                <c:pt idx="0">
                  <c:v>4</c:v>
                </c:pt>
                <c:pt idx="1">
                  <c:v>5</c:v>
                </c:pt>
                <c:pt idx="2">
                  <c:v>4</c:v>
                </c:pt>
                <c:pt idx="3">
                  <c:v>2</c:v>
                </c:pt>
              </c:numCache>
            </c:numRef>
          </c:val>
        </c:ser>
        <c:ser>
          <c:idx val="4"/>
          <c:order val="4"/>
          <c:tx>
            <c:strRef>
              <c:f>List1!$F$1</c:f>
              <c:strCache>
                <c:ptCount val="1"/>
                <c:pt idx="0">
                  <c:v>uvijek</c:v>
                </c:pt>
              </c:strCache>
            </c:strRef>
          </c:tx>
          <c:cat>
            <c:strRef>
              <c:f>List1!$A$2:$A$5</c:f>
              <c:strCache>
                <c:ptCount val="4"/>
                <c:pt idx="0">
                  <c:v>Učiteljica me informira o napredovanju  mog djeteta</c:v>
                </c:pt>
                <c:pt idx="1">
                  <c:v>Učiteljica me uključuje u nastavu</c:v>
                </c:pt>
                <c:pt idx="2">
                  <c:v>Učiteljica daje jasne upute kako najbolje mogu pomoći djetetu pri učenju</c:v>
                </c:pt>
                <c:pt idx="3">
                  <c:v>Roditeljski sastanci su dobro osmišljeni, a obavijesti o njim dobivamo na vrijeme</c:v>
                </c:pt>
              </c:strCache>
            </c:strRef>
          </c:cat>
          <c:val>
            <c:numRef>
              <c:f>List1!$F$2:$F$5</c:f>
              <c:numCache>
                <c:formatCode>General</c:formatCode>
                <c:ptCount val="4"/>
                <c:pt idx="0">
                  <c:v>21</c:v>
                </c:pt>
                <c:pt idx="1">
                  <c:v>7</c:v>
                </c:pt>
                <c:pt idx="2">
                  <c:v>15</c:v>
                </c:pt>
                <c:pt idx="3">
                  <c:v>24</c:v>
                </c:pt>
              </c:numCache>
            </c:numRef>
          </c:val>
        </c:ser>
        <c:axId val="73579136"/>
        <c:axId val="73587712"/>
      </c:barChart>
      <c:catAx>
        <c:axId val="73579136"/>
        <c:scaling>
          <c:orientation val="minMax"/>
        </c:scaling>
        <c:axPos val="b"/>
        <c:numFmt formatCode="General" sourceLinked="1"/>
        <c:tickLblPos val="nextTo"/>
        <c:crossAx val="73587712"/>
        <c:crosses val="autoZero"/>
        <c:auto val="1"/>
        <c:lblAlgn val="ctr"/>
        <c:lblOffset val="100"/>
      </c:catAx>
      <c:valAx>
        <c:axId val="73587712"/>
        <c:scaling>
          <c:orientation val="minMax"/>
        </c:scaling>
        <c:axPos val="l"/>
        <c:majorGridlines/>
        <c:numFmt formatCode="General" sourceLinked="1"/>
        <c:tickLblPos val="nextTo"/>
        <c:crossAx val="73579136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sr-Latn-CS"/>
    </a:p>
  </c:txPr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r-HR"/>
  <c:chart>
    <c:plotArea>
      <c:layout/>
      <c:barChart>
        <c:barDir val="col"/>
        <c:grouping val="clustered"/>
        <c:ser>
          <c:idx val="0"/>
          <c:order val="0"/>
          <c:tx>
            <c:strRef>
              <c:f>List1!$B$1</c:f>
              <c:strCache>
                <c:ptCount val="1"/>
                <c:pt idx="0">
                  <c:v>nikada</c:v>
                </c:pt>
              </c:strCache>
            </c:strRef>
          </c:tx>
          <c:cat>
            <c:strRef>
              <c:f>List1!$A$2:$A$5</c:f>
              <c:strCache>
                <c:ptCount val="4"/>
                <c:pt idx="0">
                  <c:v>Učiteljica organizira radionice i susrete na kojima stječemo nova znanja i vještine u odgoju djece</c:v>
                </c:pt>
                <c:pt idx="1">
                  <c:v>Učiteljica uzima u obzir moje mišljenje o razvoju i napredovanju mog djeteta</c:v>
                </c:pt>
                <c:pt idx="2">
                  <c:v>Učiteljica nas potiče da kažemo što mislimo o njenom radu</c:v>
                </c:pt>
                <c:pt idx="3">
                  <c:v>Učiteljica roditelje obavješćuje o svim aktivnostima škole</c:v>
                </c:pt>
              </c:strCache>
            </c:strRef>
          </c:cat>
          <c:val>
            <c:numRef>
              <c:f>List1!$B$2:$B$5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vrlo rijetko</c:v>
                </c:pt>
              </c:strCache>
            </c:strRef>
          </c:tx>
          <c:cat>
            <c:strRef>
              <c:f>List1!$A$2:$A$5</c:f>
              <c:strCache>
                <c:ptCount val="4"/>
                <c:pt idx="0">
                  <c:v>Učiteljica organizira radionice i susrete na kojima stječemo nova znanja i vještine u odgoju djece</c:v>
                </c:pt>
                <c:pt idx="1">
                  <c:v>Učiteljica uzima u obzir moje mišljenje o razvoju i napredovanju mog djeteta</c:v>
                </c:pt>
                <c:pt idx="2">
                  <c:v>Učiteljica nas potiče da kažemo što mislimo o njenom radu</c:v>
                </c:pt>
                <c:pt idx="3">
                  <c:v>Učiteljica roditelje obavješćuje o svim aktivnostima škole</c:v>
                </c:pt>
              </c:strCache>
            </c:strRef>
          </c:cat>
          <c:val>
            <c:numRef>
              <c:f>List1!$C$2:$C$5</c:f>
              <c:numCache>
                <c:formatCode>General</c:formatCode>
                <c:ptCount val="4"/>
                <c:pt idx="0">
                  <c:v>5</c:v>
                </c:pt>
                <c:pt idx="1">
                  <c:v>1</c:v>
                </c:pt>
                <c:pt idx="2">
                  <c:v>2</c:v>
                </c:pt>
                <c:pt idx="3">
                  <c:v>0</c:v>
                </c:pt>
              </c:numCache>
            </c:numRef>
          </c:val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povremeno</c:v>
                </c:pt>
              </c:strCache>
            </c:strRef>
          </c:tx>
          <c:cat>
            <c:strRef>
              <c:f>List1!$A$2:$A$5</c:f>
              <c:strCache>
                <c:ptCount val="4"/>
                <c:pt idx="0">
                  <c:v>Učiteljica organizira radionice i susrete na kojima stječemo nova znanja i vještine u odgoju djece</c:v>
                </c:pt>
                <c:pt idx="1">
                  <c:v>Učiteljica uzima u obzir moje mišljenje o razvoju i napredovanju mog djeteta</c:v>
                </c:pt>
                <c:pt idx="2">
                  <c:v>Učiteljica nas potiče da kažemo što mislimo o njenom radu</c:v>
                </c:pt>
                <c:pt idx="3">
                  <c:v>Učiteljica roditelje obavješćuje o svim aktivnostima škole</c:v>
                </c:pt>
              </c:strCache>
            </c:strRef>
          </c:cat>
          <c:val>
            <c:numRef>
              <c:f>List1!$D$2:$D$5</c:f>
              <c:numCache>
                <c:formatCode>General</c:formatCode>
                <c:ptCount val="4"/>
                <c:pt idx="0">
                  <c:v>13</c:v>
                </c:pt>
                <c:pt idx="1">
                  <c:v>4</c:v>
                </c:pt>
                <c:pt idx="2">
                  <c:v>7</c:v>
                </c:pt>
                <c:pt idx="3">
                  <c:v>5</c:v>
                </c:pt>
              </c:numCache>
            </c:numRef>
          </c:val>
        </c:ser>
        <c:ser>
          <c:idx val="3"/>
          <c:order val="3"/>
          <c:tx>
            <c:strRef>
              <c:f>List1!$E$1</c:f>
              <c:strCache>
                <c:ptCount val="1"/>
                <c:pt idx="0">
                  <c:v>često</c:v>
                </c:pt>
              </c:strCache>
            </c:strRef>
          </c:tx>
          <c:cat>
            <c:strRef>
              <c:f>List1!$A$2:$A$5</c:f>
              <c:strCache>
                <c:ptCount val="4"/>
                <c:pt idx="0">
                  <c:v>Učiteljica organizira radionice i susrete na kojima stječemo nova znanja i vještine u odgoju djece</c:v>
                </c:pt>
                <c:pt idx="1">
                  <c:v>Učiteljica uzima u obzir moje mišljenje o razvoju i napredovanju mog djeteta</c:v>
                </c:pt>
                <c:pt idx="2">
                  <c:v>Učiteljica nas potiče da kažemo što mislimo o njenom radu</c:v>
                </c:pt>
                <c:pt idx="3">
                  <c:v>Učiteljica roditelje obavješćuje o svim aktivnostima škole</c:v>
                </c:pt>
              </c:strCache>
            </c:strRef>
          </c:cat>
          <c:val>
            <c:numRef>
              <c:f>List1!$E$2:$E$5</c:f>
              <c:numCache>
                <c:formatCode>General</c:formatCode>
                <c:ptCount val="4"/>
                <c:pt idx="0">
                  <c:v>5</c:v>
                </c:pt>
                <c:pt idx="1">
                  <c:v>8</c:v>
                </c:pt>
                <c:pt idx="2">
                  <c:v>8</c:v>
                </c:pt>
                <c:pt idx="3">
                  <c:v>3</c:v>
                </c:pt>
              </c:numCache>
            </c:numRef>
          </c:val>
        </c:ser>
        <c:ser>
          <c:idx val="4"/>
          <c:order val="4"/>
          <c:tx>
            <c:strRef>
              <c:f>List1!$F$1</c:f>
              <c:strCache>
                <c:ptCount val="1"/>
                <c:pt idx="0">
                  <c:v>uvijek</c:v>
                </c:pt>
              </c:strCache>
            </c:strRef>
          </c:tx>
          <c:cat>
            <c:strRef>
              <c:f>List1!$A$2:$A$5</c:f>
              <c:strCache>
                <c:ptCount val="4"/>
                <c:pt idx="0">
                  <c:v>Učiteljica organizira radionice i susrete na kojima stječemo nova znanja i vještine u odgoju djece</c:v>
                </c:pt>
                <c:pt idx="1">
                  <c:v>Učiteljica uzima u obzir moje mišljenje o razvoju i napredovanju mog djeteta</c:v>
                </c:pt>
                <c:pt idx="2">
                  <c:v>Učiteljica nas potiče da kažemo što mislimo o njenom radu</c:v>
                </c:pt>
                <c:pt idx="3">
                  <c:v>Učiteljica roditelje obavješćuje o svim aktivnostima škole</c:v>
                </c:pt>
              </c:strCache>
            </c:strRef>
          </c:cat>
          <c:val>
            <c:numRef>
              <c:f>List1!$F$2:$F$5</c:f>
              <c:numCache>
                <c:formatCode>General</c:formatCode>
                <c:ptCount val="4"/>
                <c:pt idx="0">
                  <c:v>5</c:v>
                </c:pt>
                <c:pt idx="1">
                  <c:v>15</c:v>
                </c:pt>
                <c:pt idx="2">
                  <c:v>11</c:v>
                </c:pt>
                <c:pt idx="3">
                  <c:v>20</c:v>
                </c:pt>
              </c:numCache>
            </c:numRef>
          </c:val>
        </c:ser>
        <c:axId val="89928832"/>
        <c:axId val="89931136"/>
      </c:barChart>
      <c:catAx>
        <c:axId val="89928832"/>
        <c:scaling>
          <c:orientation val="minMax"/>
        </c:scaling>
        <c:axPos val="b"/>
        <c:numFmt formatCode="General" sourceLinked="1"/>
        <c:tickLblPos val="nextTo"/>
        <c:crossAx val="89931136"/>
        <c:crosses val="autoZero"/>
        <c:auto val="1"/>
        <c:lblAlgn val="ctr"/>
        <c:lblOffset val="100"/>
      </c:catAx>
      <c:valAx>
        <c:axId val="89931136"/>
        <c:scaling>
          <c:orientation val="minMax"/>
        </c:scaling>
        <c:axPos val="l"/>
        <c:majorGridlines/>
        <c:numFmt formatCode="General" sourceLinked="1"/>
        <c:tickLblPos val="nextTo"/>
        <c:crossAx val="89928832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sr-Latn-CS"/>
    </a:p>
  </c:txPr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r-HR"/>
  <c:chart>
    <c:plotArea>
      <c:layout/>
      <c:barChart>
        <c:barDir val="col"/>
        <c:grouping val="clustered"/>
        <c:ser>
          <c:idx val="0"/>
          <c:order val="0"/>
          <c:tx>
            <c:strRef>
              <c:f>List1!$B$1</c:f>
              <c:strCache>
                <c:ptCount val="1"/>
                <c:pt idx="0">
                  <c:v>nikada</c:v>
                </c:pt>
              </c:strCache>
            </c:strRef>
          </c:tx>
          <c:cat>
            <c:strRef>
              <c:f>List1!$A$2:$A$5</c:f>
              <c:strCache>
                <c:ptCount val="4"/>
                <c:pt idx="0">
                  <c:v>Dobro surađujem s učiteljicom</c:v>
                </c:pt>
                <c:pt idx="1">
                  <c:v>Imam mogućnosti razgovarati s predmetnim nastavnicima svoga djeteta</c:v>
                </c:pt>
                <c:pt idx="2">
                  <c:v>U školi skrbe o zaštiti učenika od nasilja; zlostavljanja i zlouporabe sredstava ovisnosti</c:v>
                </c:pt>
                <c:pt idx="3">
                  <c:v>U školi učenici mogu birati izvannastavne i izborne sadržaje</c:v>
                </c:pt>
              </c:strCache>
            </c:strRef>
          </c:cat>
          <c:val>
            <c:numRef>
              <c:f>List1!$B$2:$B$5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vrlo rijetko</c:v>
                </c:pt>
              </c:strCache>
            </c:strRef>
          </c:tx>
          <c:cat>
            <c:strRef>
              <c:f>List1!$A$2:$A$5</c:f>
              <c:strCache>
                <c:ptCount val="4"/>
                <c:pt idx="0">
                  <c:v>Dobro surađujem s učiteljicom</c:v>
                </c:pt>
                <c:pt idx="1">
                  <c:v>Imam mogućnosti razgovarati s predmetnim nastavnicima svoga djeteta</c:v>
                </c:pt>
                <c:pt idx="2">
                  <c:v>U školi skrbe o zaštiti učenika od nasilja; zlostavljanja i zlouporabe sredstava ovisnosti</c:v>
                </c:pt>
                <c:pt idx="3">
                  <c:v>U školi učenici mogu birati izvannastavne i izborne sadržaje</c:v>
                </c:pt>
              </c:strCache>
            </c:strRef>
          </c:cat>
          <c:val>
            <c:numRef>
              <c:f>List1!$C$2:$C$5</c:f>
              <c:numCache>
                <c:formatCode>General</c:formatCode>
                <c:ptCount val="4"/>
                <c:pt idx="0">
                  <c:v>5</c:v>
                </c:pt>
                <c:pt idx="1">
                  <c:v>1</c:v>
                </c:pt>
                <c:pt idx="2">
                  <c:v>2</c:v>
                </c:pt>
                <c:pt idx="3">
                  <c:v>0</c:v>
                </c:pt>
              </c:numCache>
            </c:numRef>
          </c:val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povremeno</c:v>
                </c:pt>
              </c:strCache>
            </c:strRef>
          </c:tx>
          <c:cat>
            <c:strRef>
              <c:f>List1!$A$2:$A$5</c:f>
              <c:strCache>
                <c:ptCount val="4"/>
                <c:pt idx="0">
                  <c:v>Dobro surađujem s učiteljicom</c:v>
                </c:pt>
                <c:pt idx="1">
                  <c:v>Imam mogućnosti razgovarati s predmetnim nastavnicima svoga djeteta</c:v>
                </c:pt>
                <c:pt idx="2">
                  <c:v>U školi skrbe o zaštiti učenika od nasilja; zlostavljanja i zlouporabe sredstava ovisnosti</c:v>
                </c:pt>
                <c:pt idx="3">
                  <c:v>U školi učenici mogu birati izvannastavne i izborne sadržaje</c:v>
                </c:pt>
              </c:strCache>
            </c:strRef>
          </c:cat>
          <c:val>
            <c:numRef>
              <c:f>List1!$D$2:$D$5</c:f>
              <c:numCache>
                <c:formatCode>General</c:formatCode>
                <c:ptCount val="4"/>
                <c:pt idx="0">
                  <c:v>13</c:v>
                </c:pt>
                <c:pt idx="1">
                  <c:v>4</c:v>
                </c:pt>
                <c:pt idx="2">
                  <c:v>7</c:v>
                </c:pt>
                <c:pt idx="3">
                  <c:v>5</c:v>
                </c:pt>
              </c:numCache>
            </c:numRef>
          </c:val>
        </c:ser>
        <c:ser>
          <c:idx val="3"/>
          <c:order val="3"/>
          <c:tx>
            <c:strRef>
              <c:f>List1!$E$1</c:f>
              <c:strCache>
                <c:ptCount val="1"/>
                <c:pt idx="0">
                  <c:v>često</c:v>
                </c:pt>
              </c:strCache>
            </c:strRef>
          </c:tx>
          <c:cat>
            <c:strRef>
              <c:f>List1!$A$2:$A$5</c:f>
              <c:strCache>
                <c:ptCount val="4"/>
                <c:pt idx="0">
                  <c:v>Dobro surađujem s učiteljicom</c:v>
                </c:pt>
                <c:pt idx="1">
                  <c:v>Imam mogućnosti razgovarati s predmetnim nastavnicima svoga djeteta</c:v>
                </c:pt>
                <c:pt idx="2">
                  <c:v>U školi skrbe o zaštiti učenika od nasilja; zlostavljanja i zlouporabe sredstava ovisnosti</c:v>
                </c:pt>
                <c:pt idx="3">
                  <c:v>U školi učenici mogu birati izvannastavne i izborne sadržaje</c:v>
                </c:pt>
              </c:strCache>
            </c:strRef>
          </c:cat>
          <c:val>
            <c:numRef>
              <c:f>List1!$E$2:$E$5</c:f>
              <c:numCache>
                <c:formatCode>General</c:formatCode>
                <c:ptCount val="4"/>
                <c:pt idx="0">
                  <c:v>5</c:v>
                </c:pt>
                <c:pt idx="1">
                  <c:v>8</c:v>
                </c:pt>
                <c:pt idx="2">
                  <c:v>8</c:v>
                </c:pt>
                <c:pt idx="3">
                  <c:v>3</c:v>
                </c:pt>
              </c:numCache>
            </c:numRef>
          </c:val>
        </c:ser>
        <c:ser>
          <c:idx val="4"/>
          <c:order val="4"/>
          <c:tx>
            <c:strRef>
              <c:f>List1!$F$1</c:f>
              <c:strCache>
                <c:ptCount val="1"/>
                <c:pt idx="0">
                  <c:v>uvijek</c:v>
                </c:pt>
              </c:strCache>
            </c:strRef>
          </c:tx>
          <c:cat>
            <c:strRef>
              <c:f>List1!$A$2:$A$5</c:f>
              <c:strCache>
                <c:ptCount val="4"/>
                <c:pt idx="0">
                  <c:v>Dobro surađujem s učiteljicom</c:v>
                </c:pt>
                <c:pt idx="1">
                  <c:v>Imam mogućnosti razgovarati s predmetnim nastavnicima svoga djeteta</c:v>
                </c:pt>
                <c:pt idx="2">
                  <c:v>U školi skrbe o zaštiti učenika od nasilja; zlostavljanja i zlouporabe sredstava ovisnosti</c:v>
                </c:pt>
                <c:pt idx="3">
                  <c:v>U školi učenici mogu birati izvannastavne i izborne sadržaje</c:v>
                </c:pt>
              </c:strCache>
            </c:strRef>
          </c:cat>
          <c:val>
            <c:numRef>
              <c:f>List1!$F$2:$F$5</c:f>
              <c:numCache>
                <c:formatCode>General</c:formatCode>
                <c:ptCount val="4"/>
                <c:pt idx="0">
                  <c:v>5</c:v>
                </c:pt>
                <c:pt idx="1">
                  <c:v>15</c:v>
                </c:pt>
                <c:pt idx="2">
                  <c:v>11</c:v>
                </c:pt>
                <c:pt idx="3">
                  <c:v>20</c:v>
                </c:pt>
              </c:numCache>
            </c:numRef>
          </c:val>
        </c:ser>
        <c:axId val="94993792"/>
        <c:axId val="95136000"/>
      </c:barChart>
      <c:catAx>
        <c:axId val="94993792"/>
        <c:scaling>
          <c:orientation val="minMax"/>
        </c:scaling>
        <c:axPos val="b"/>
        <c:numFmt formatCode="General" sourceLinked="1"/>
        <c:tickLblPos val="nextTo"/>
        <c:crossAx val="95136000"/>
        <c:crosses val="autoZero"/>
        <c:auto val="1"/>
        <c:lblAlgn val="ctr"/>
        <c:lblOffset val="100"/>
      </c:catAx>
      <c:valAx>
        <c:axId val="95136000"/>
        <c:scaling>
          <c:orientation val="minMax"/>
        </c:scaling>
        <c:axPos val="l"/>
        <c:majorGridlines/>
        <c:numFmt formatCode="General" sourceLinked="1"/>
        <c:tickLblPos val="nextTo"/>
        <c:crossAx val="94993792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sr-Latn-CS"/>
    </a:p>
  </c:txPr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r-HR"/>
  <c:chart>
    <c:title>
      <c:tx>
        <c:rich>
          <a:bodyPr/>
          <a:lstStyle/>
          <a:p>
            <a:pPr>
              <a:defRPr/>
            </a:pPr>
            <a:r>
              <a:rPr lang="pl-PL" dirty="0"/>
              <a:t>Upoznat sam s radom i odlukama </a:t>
            </a:r>
            <a:r>
              <a:rPr lang="pl-PL" dirty="0" smtClean="0"/>
              <a:t>Vijeća </a:t>
            </a:r>
            <a:r>
              <a:rPr lang="pl-PL" dirty="0"/>
              <a:t>roditelja</a:t>
            </a:r>
          </a:p>
        </c:rich>
      </c:tx>
      <c:layout/>
    </c:title>
    <c:plotArea>
      <c:layout/>
      <c:pie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Upoznat sam s radom i odlukama vijeća roditelja</c:v>
                </c:pt>
              </c:strCache>
            </c:strRef>
          </c:tx>
          <c:dLbls>
            <c:showPercent val="1"/>
          </c:dLbls>
          <c:cat>
            <c:strRef>
              <c:f>List1!$A$2:$A$6</c:f>
              <c:strCache>
                <c:ptCount val="5"/>
                <c:pt idx="0">
                  <c:v>nikada</c:v>
                </c:pt>
                <c:pt idx="1">
                  <c:v>vrlo rijetko</c:v>
                </c:pt>
                <c:pt idx="2">
                  <c:v>povremeno</c:v>
                </c:pt>
                <c:pt idx="3">
                  <c:v>često</c:v>
                </c:pt>
                <c:pt idx="4">
                  <c:v>uvijek</c:v>
                </c:pt>
              </c:strCache>
            </c:strRef>
          </c:cat>
          <c:val>
            <c:numRef>
              <c:f>List1!$B$2:$B$6</c:f>
              <c:numCache>
                <c:formatCode>General</c:formatCode>
                <c:ptCount val="5"/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</c:ser>
        <c:firstSliceAng val="0"/>
      </c:pie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sr-Latn-CS"/>
    </a:p>
  </c:txPr>
  <c:externalData r:id="rId1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r-HR"/>
  <c:chart>
    <c:plotArea>
      <c:layout/>
      <c:barChart>
        <c:barDir val="col"/>
        <c:grouping val="clustered"/>
        <c:ser>
          <c:idx val="0"/>
          <c:order val="0"/>
          <c:tx>
            <c:strRef>
              <c:f>List1!$B$1</c:f>
              <c:strCache>
                <c:ptCount val="1"/>
                <c:pt idx="0">
                  <c:v>Stupac1</c:v>
                </c:pt>
              </c:strCache>
            </c:strRef>
          </c:tx>
          <c:cat>
            <c:numRef>
              <c:f>List1!$A$2:$A$5</c:f>
              <c:numCache>
                <c:formatCode>General</c:formatCode>
                <c:ptCount val="4"/>
              </c:numCache>
            </c:numRef>
          </c:cat>
          <c:val>
            <c:numRef>
              <c:f>List1!$B$2:$B$5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Stupac2</c:v>
                </c:pt>
              </c:strCache>
            </c:strRef>
          </c:tx>
          <c:cat>
            <c:numRef>
              <c:f>List1!$A$2:$A$5</c:f>
              <c:numCache>
                <c:formatCode>General</c:formatCode>
                <c:ptCount val="4"/>
              </c:numCache>
            </c:numRef>
          </c:cat>
          <c:val>
            <c:numRef>
              <c:f>List1!$C$2:$C$5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Stupac3</c:v>
                </c:pt>
              </c:strCache>
            </c:strRef>
          </c:tx>
          <c:cat>
            <c:numRef>
              <c:f>List1!$A$2:$A$5</c:f>
              <c:numCache>
                <c:formatCode>General</c:formatCode>
                <c:ptCount val="4"/>
              </c:numCache>
            </c:numRef>
          </c:cat>
          <c:val>
            <c:numRef>
              <c:f>List1!$D$2:$D$5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axId val="73593984"/>
        <c:axId val="76688768"/>
      </c:barChart>
      <c:catAx>
        <c:axId val="73593984"/>
        <c:scaling>
          <c:orientation val="minMax"/>
        </c:scaling>
        <c:axPos val="b"/>
        <c:numFmt formatCode="General" sourceLinked="1"/>
        <c:tickLblPos val="nextTo"/>
        <c:crossAx val="76688768"/>
        <c:crosses val="autoZero"/>
        <c:auto val="1"/>
        <c:lblAlgn val="ctr"/>
        <c:lblOffset val="100"/>
      </c:catAx>
      <c:valAx>
        <c:axId val="76688768"/>
        <c:scaling>
          <c:orientation val="minMax"/>
        </c:scaling>
        <c:axPos val="l"/>
        <c:majorGridlines/>
        <c:numFmt formatCode="General" sourceLinked="1"/>
        <c:tickLblPos val="nextTo"/>
        <c:crossAx val="73593984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sr-Latn-CS"/>
    </a:p>
  </c:txPr>
  <c:externalData r:id="rId1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r-HR"/>
  <c:chart>
    <c:plotArea>
      <c:layout/>
      <c:barChart>
        <c:barDir val="col"/>
        <c:grouping val="clustered"/>
        <c:ser>
          <c:idx val="0"/>
          <c:order val="0"/>
          <c:tx>
            <c:strRef>
              <c:f>List1!$B$1</c:f>
              <c:strCache>
                <c:ptCount val="1"/>
                <c:pt idx="0">
                  <c:v>Ne</c:v>
                </c:pt>
              </c:strCache>
            </c:strRef>
          </c:tx>
          <c:cat>
            <c:strRef>
              <c:f>List1!$A$2:$A$4</c:f>
              <c:strCache>
                <c:ptCount val="3"/>
                <c:pt idx="0">
                  <c:v>Mom djetetu je Hrvatski jezik zanimljiv predmet</c:v>
                </c:pt>
                <c:pt idx="1">
                  <c:v>Moje dijete lako ući predmet hrvatski jezik</c:v>
                </c:pt>
                <c:pt idx="2">
                  <c:v>Nastavni sadržaj hrvatskog jezika je preopširan</c:v>
                </c:pt>
              </c:strCache>
            </c:strRef>
          </c:cat>
          <c:val>
            <c:numRef>
              <c:f>List1!$B$2:$B$4</c:f>
              <c:numCache>
                <c:formatCode>General</c:formatCode>
                <c:ptCount val="3"/>
                <c:pt idx="0">
                  <c:v>1</c:v>
                </c:pt>
                <c:pt idx="1">
                  <c:v>1</c:v>
                </c:pt>
                <c:pt idx="2">
                  <c:v>10</c:v>
                </c:pt>
              </c:numCache>
            </c:numRef>
          </c:val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Djelomično</c:v>
                </c:pt>
              </c:strCache>
            </c:strRef>
          </c:tx>
          <c:cat>
            <c:strRef>
              <c:f>List1!$A$2:$A$4</c:f>
              <c:strCache>
                <c:ptCount val="3"/>
                <c:pt idx="0">
                  <c:v>Mom djetetu je Hrvatski jezik zanimljiv predmet</c:v>
                </c:pt>
                <c:pt idx="1">
                  <c:v>Moje dijete lako ući predmet hrvatski jezik</c:v>
                </c:pt>
                <c:pt idx="2">
                  <c:v>Nastavni sadržaj hrvatskog jezika je preopširan</c:v>
                </c:pt>
              </c:strCache>
            </c:strRef>
          </c:cat>
          <c:val>
            <c:numRef>
              <c:f>List1!$C$2:$C$4</c:f>
              <c:numCache>
                <c:formatCode>General</c:formatCode>
                <c:ptCount val="3"/>
                <c:pt idx="0">
                  <c:v>9</c:v>
                </c:pt>
                <c:pt idx="1">
                  <c:v>6</c:v>
                </c:pt>
                <c:pt idx="2">
                  <c:v>9</c:v>
                </c:pt>
              </c:numCache>
            </c:numRef>
          </c:val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Da</c:v>
                </c:pt>
              </c:strCache>
            </c:strRef>
          </c:tx>
          <c:cat>
            <c:strRef>
              <c:f>List1!$A$2:$A$4</c:f>
              <c:strCache>
                <c:ptCount val="3"/>
                <c:pt idx="0">
                  <c:v>Mom djetetu je Hrvatski jezik zanimljiv predmet</c:v>
                </c:pt>
                <c:pt idx="1">
                  <c:v>Moje dijete lako ući predmet hrvatski jezik</c:v>
                </c:pt>
                <c:pt idx="2">
                  <c:v>Nastavni sadržaj hrvatskog jezika je preopširan</c:v>
                </c:pt>
              </c:strCache>
            </c:strRef>
          </c:cat>
          <c:val>
            <c:numRef>
              <c:f>List1!$D$2:$D$4</c:f>
              <c:numCache>
                <c:formatCode>General</c:formatCode>
                <c:ptCount val="3"/>
                <c:pt idx="0">
                  <c:v>14</c:v>
                </c:pt>
                <c:pt idx="1">
                  <c:v>19</c:v>
                </c:pt>
                <c:pt idx="2">
                  <c:v>8</c:v>
                </c:pt>
              </c:numCache>
            </c:numRef>
          </c:val>
        </c:ser>
        <c:ser>
          <c:idx val="3"/>
          <c:order val="3"/>
          <c:tx>
            <c:strRef>
              <c:f>List1!$E$1</c:f>
              <c:strCache>
                <c:ptCount val="1"/>
                <c:pt idx="0">
                  <c:v>Ne mogu procijeniti</c:v>
                </c:pt>
              </c:strCache>
            </c:strRef>
          </c:tx>
          <c:cat>
            <c:strRef>
              <c:f>List1!$A$2:$A$4</c:f>
              <c:strCache>
                <c:ptCount val="3"/>
                <c:pt idx="0">
                  <c:v>Mom djetetu je Hrvatski jezik zanimljiv predmet</c:v>
                </c:pt>
                <c:pt idx="1">
                  <c:v>Moje dijete lako ući predmet hrvatski jezik</c:v>
                </c:pt>
                <c:pt idx="2">
                  <c:v>Nastavni sadržaj hrvatskog jezika je preopširan</c:v>
                </c:pt>
              </c:strCache>
            </c:strRef>
          </c:cat>
          <c:val>
            <c:numRef>
              <c:f>List1!$E$2:$E$4</c:f>
              <c:numCache>
                <c:formatCode>General</c:formatCode>
                <c:ptCount val="3"/>
                <c:pt idx="0">
                  <c:v>4</c:v>
                </c:pt>
                <c:pt idx="1">
                  <c:v>2</c:v>
                </c:pt>
                <c:pt idx="2">
                  <c:v>1</c:v>
                </c:pt>
              </c:numCache>
            </c:numRef>
          </c:val>
        </c:ser>
        <c:axId val="94761344"/>
        <c:axId val="94762880"/>
      </c:barChart>
      <c:catAx>
        <c:axId val="94761344"/>
        <c:scaling>
          <c:orientation val="minMax"/>
        </c:scaling>
        <c:axPos val="b"/>
        <c:tickLblPos val="nextTo"/>
        <c:crossAx val="94762880"/>
        <c:crosses val="autoZero"/>
        <c:auto val="1"/>
        <c:lblAlgn val="ctr"/>
        <c:lblOffset val="100"/>
      </c:catAx>
      <c:valAx>
        <c:axId val="94762880"/>
        <c:scaling>
          <c:orientation val="minMax"/>
        </c:scaling>
        <c:axPos val="l"/>
        <c:majorGridlines/>
        <c:numFmt formatCode="General" sourceLinked="1"/>
        <c:tickLblPos val="nextTo"/>
        <c:crossAx val="94761344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sr-Latn-CS"/>
    </a:p>
  </c:txPr>
  <c:externalData r:id="rId1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r-HR"/>
  <c:chart>
    <c:plotArea>
      <c:layout/>
      <c:barChart>
        <c:barDir val="col"/>
        <c:grouping val="clustered"/>
        <c:ser>
          <c:idx val="0"/>
          <c:order val="0"/>
          <c:tx>
            <c:strRef>
              <c:f>List1!$B$1</c:f>
              <c:strCache>
                <c:ptCount val="1"/>
                <c:pt idx="0">
                  <c:v>Ne</c:v>
                </c:pt>
              </c:strCache>
            </c:strRef>
          </c:tx>
          <c:cat>
            <c:strRef>
              <c:f>List1!$A$2:$A$4</c:f>
              <c:strCache>
                <c:ptCount val="3"/>
                <c:pt idx="0">
                  <c:v>Mom djetetu je matematika zanimljiv predmet</c:v>
                </c:pt>
                <c:pt idx="1">
                  <c:v>Moje dijete lako ući predmet matematika</c:v>
                </c:pt>
                <c:pt idx="2">
                  <c:v>Nastavni sadržaj matematike je preopširan</c:v>
                </c:pt>
              </c:strCache>
            </c:strRef>
          </c:cat>
          <c:val>
            <c:numRef>
              <c:f>List1!$B$2:$B$4</c:f>
              <c:numCache>
                <c:formatCode>General</c:formatCode>
                <c:ptCount val="3"/>
                <c:pt idx="0">
                  <c:v>3</c:v>
                </c:pt>
                <c:pt idx="1">
                  <c:v>3</c:v>
                </c:pt>
                <c:pt idx="2">
                  <c:v>14</c:v>
                </c:pt>
              </c:numCache>
            </c:numRef>
          </c:val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Djelomično</c:v>
                </c:pt>
              </c:strCache>
            </c:strRef>
          </c:tx>
          <c:cat>
            <c:strRef>
              <c:f>List1!$A$2:$A$4</c:f>
              <c:strCache>
                <c:ptCount val="3"/>
                <c:pt idx="0">
                  <c:v>Mom djetetu je matematika zanimljiv predmet</c:v>
                </c:pt>
                <c:pt idx="1">
                  <c:v>Moje dijete lako ući predmet matematika</c:v>
                </c:pt>
                <c:pt idx="2">
                  <c:v>Nastavni sadržaj matematike je preopširan</c:v>
                </c:pt>
              </c:strCache>
            </c:strRef>
          </c:cat>
          <c:val>
            <c:numRef>
              <c:f>List1!$C$2:$C$4</c:f>
              <c:numCache>
                <c:formatCode>General</c:formatCode>
                <c:ptCount val="3"/>
                <c:pt idx="0">
                  <c:v>6</c:v>
                </c:pt>
                <c:pt idx="1">
                  <c:v>8</c:v>
                </c:pt>
                <c:pt idx="2">
                  <c:v>8</c:v>
                </c:pt>
              </c:numCache>
            </c:numRef>
          </c:val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Da</c:v>
                </c:pt>
              </c:strCache>
            </c:strRef>
          </c:tx>
          <c:cat>
            <c:strRef>
              <c:f>List1!$A$2:$A$4</c:f>
              <c:strCache>
                <c:ptCount val="3"/>
                <c:pt idx="0">
                  <c:v>Mom djetetu je matematika zanimljiv predmet</c:v>
                </c:pt>
                <c:pt idx="1">
                  <c:v>Moje dijete lako ući predmet matematika</c:v>
                </c:pt>
                <c:pt idx="2">
                  <c:v>Nastavni sadržaj matematike je preopširan</c:v>
                </c:pt>
              </c:strCache>
            </c:strRef>
          </c:cat>
          <c:val>
            <c:numRef>
              <c:f>List1!$D$2:$D$4</c:f>
              <c:numCache>
                <c:formatCode>General</c:formatCode>
                <c:ptCount val="3"/>
                <c:pt idx="0">
                  <c:v>18</c:v>
                </c:pt>
                <c:pt idx="1">
                  <c:v>17</c:v>
                </c:pt>
                <c:pt idx="2">
                  <c:v>3</c:v>
                </c:pt>
              </c:numCache>
            </c:numRef>
          </c:val>
        </c:ser>
        <c:ser>
          <c:idx val="3"/>
          <c:order val="3"/>
          <c:tx>
            <c:strRef>
              <c:f>List1!$E$1</c:f>
              <c:strCache>
                <c:ptCount val="1"/>
                <c:pt idx="0">
                  <c:v>Ne mogu procijeniti</c:v>
                </c:pt>
              </c:strCache>
            </c:strRef>
          </c:tx>
          <c:cat>
            <c:strRef>
              <c:f>List1!$A$2:$A$4</c:f>
              <c:strCache>
                <c:ptCount val="3"/>
                <c:pt idx="0">
                  <c:v>Mom djetetu je matematika zanimljiv predmet</c:v>
                </c:pt>
                <c:pt idx="1">
                  <c:v>Moje dijete lako ući predmet matematika</c:v>
                </c:pt>
                <c:pt idx="2">
                  <c:v>Nastavni sadržaj matematike je preopširan</c:v>
                </c:pt>
              </c:strCache>
            </c:strRef>
          </c:cat>
          <c:val>
            <c:numRef>
              <c:f>List1!$E$2:$E$4</c:f>
              <c:numCache>
                <c:formatCode>General</c:formatCode>
                <c:ptCount val="3"/>
                <c:pt idx="0">
                  <c:v>1</c:v>
                </c:pt>
                <c:pt idx="1">
                  <c:v>0</c:v>
                </c:pt>
                <c:pt idx="2">
                  <c:v>3</c:v>
                </c:pt>
              </c:numCache>
            </c:numRef>
          </c:val>
        </c:ser>
        <c:axId val="90201088"/>
        <c:axId val="90323200"/>
      </c:barChart>
      <c:catAx>
        <c:axId val="90201088"/>
        <c:scaling>
          <c:orientation val="minMax"/>
        </c:scaling>
        <c:axPos val="b"/>
        <c:tickLblPos val="nextTo"/>
        <c:crossAx val="90323200"/>
        <c:crosses val="autoZero"/>
        <c:auto val="1"/>
        <c:lblAlgn val="ctr"/>
        <c:lblOffset val="100"/>
      </c:catAx>
      <c:valAx>
        <c:axId val="90323200"/>
        <c:scaling>
          <c:orientation val="minMax"/>
        </c:scaling>
        <c:axPos val="l"/>
        <c:majorGridlines/>
        <c:numFmt formatCode="General" sourceLinked="1"/>
        <c:tickLblPos val="nextTo"/>
        <c:crossAx val="90201088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sr-Latn-CS"/>
    </a:p>
  </c:txPr>
  <c:externalData r:id="rId1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r-HR"/>
  <c:chart>
    <c:plotArea>
      <c:layout/>
      <c:barChart>
        <c:barDir val="col"/>
        <c:grouping val="clustered"/>
        <c:ser>
          <c:idx val="0"/>
          <c:order val="0"/>
          <c:tx>
            <c:strRef>
              <c:f>List1!$B$1</c:f>
              <c:strCache>
                <c:ptCount val="1"/>
                <c:pt idx="0">
                  <c:v>Ne</c:v>
                </c:pt>
              </c:strCache>
            </c:strRef>
          </c:tx>
          <c:cat>
            <c:strRef>
              <c:f>List1!$A$2:$A$4</c:f>
              <c:strCache>
                <c:ptCount val="3"/>
                <c:pt idx="0">
                  <c:v>Mom djetetu je engleski jezik zanimljiv predmet</c:v>
                </c:pt>
                <c:pt idx="1">
                  <c:v>Moje dijete lako ući predmet engleski jezik</c:v>
                </c:pt>
                <c:pt idx="2">
                  <c:v>Nastavni sadržaj engleskog jezika je preopširan</c:v>
                </c:pt>
              </c:strCache>
            </c:strRef>
          </c:cat>
          <c:val>
            <c:numRef>
              <c:f>List1!$B$2:$B$4</c:f>
              <c:numCache>
                <c:formatCode>General</c:formatCode>
                <c:ptCount val="3"/>
                <c:pt idx="0">
                  <c:v>0</c:v>
                </c:pt>
                <c:pt idx="1">
                  <c:v>2</c:v>
                </c:pt>
                <c:pt idx="2">
                  <c:v>17</c:v>
                </c:pt>
              </c:numCache>
            </c:numRef>
          </c:val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Djelomično</c:v>
                </c:pt>
              </c:strCache>
            </c:strRef>
          </c:tx>
          <c:cat>
            <c:strRef>
              <c:f>List1!$A$2:$A$4</c:f>
              <c:strCache>
                <c:ptCount val="3"/>
                <c:pt idx="0">
                  <c:v>Mom djetetu je engleski jezik zanimljiv predmet</c:v>
                </c:pt>
                <c:pt idx="1">
                  <c:v>Moje dijete lako ući predmet engleski jezik</c:v>
                </c:pt>
                <c:pt idx="2">
                  <c:v>Nastavni sadržaj engleskog jezika je preopširan</c:v>
                </c:pt>
              </c:strCache>
            </c:strRef>
          </c:cat>
          <c:val>
            <c:numRef>
              <c:f>List1!$C$2:$C$4</c:f>
              <c:numCache>
                <c:formatCode>General</c:formatCode>
                <c:ptCount val="3"/>
                <c:pt idx="0">
                  <c:v>7</c:v>
                </c:pt>
                <c:pt idx="1">
                  <c:v>13</c:v>
                </c:pt>
                <c:pt idx="2">
                  <c:v>8</c:v>
                </c:pt>
              </c:numCache>
            </c:numRef>
          </c:val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Da</c:v>
                </c:pt>
              </c:strCache>
            </c:strRef>
          </c:tx>
          <c:cat>
            <c:strRef>
              <c:f>List1!$A$2:$A$4</c:f>
              <c:strCache>
                <c:ptCount val="3"/>
                <c:pt idx="0">
                  <c:v>Mom djetetu je engleski jezik zanimljiv predmet</c:v>
                </c:pt>
                <c:pt idx="1">
                  <c:v>Moje dijete lako ući predmet engleski jezik</c:v>
                </c:pt>
                <c:pt idx="2">
                  <c:v>Nastavni sadržaj engleskog jezika je preopširan</c:v>
                </c:pt>
              </c:strCache>
            </c:strRef>
          </c:cat>
          <c:val>
            <c:numRef>
              <c:f>List1!$D$2:$D$4</c:f>
              <c:numCache>
                <c:formatCode>General</c:formatCode>
                <c:ptCount val="3"/>
                <c:pt idx="0">
                  <c:v>21</c:v>
                </c:pt>
                <c:pt idx="1">
                  <c:v>13</c:v>
                </c:pt>
                <c:pt idx="2">
                  <c:v>1</c:v>
                </c:pt>
              </c:numCache>
            </c:numRef>
          </c:val>
        </c:ser>
        <c:ser>
          <c:idx val="3"/>
          <c:order val="3"/>
          <c:tx>
            <c:strRef>
              <c:f>List1!$E$1</c:f>
              <c:strCache>
                <c:ptCount val="1"/>
                <c:pt idx="0">
                  <c:v>Ne mogu procijeniti</c:v>
                </c:pt>
              </c:strCache>
            </c:strRef>
          </c:tx>
          <c:cat>
            <c:strRef>
              <c:f>List1!$A$2:$A$4</c:f>
              <c:strCache>
                <c:ptCount val="3"/>
                <c:pt idx="0">
                  <c:v>Mom djetetu je engleski jezik zanimljiv predmet</c:v>
                </c:pt>
                <c:pt idx="1">
                  <c:v>Moje dijete lako ući predmet engleski jezik</c:v>
                </c:pt>
                <c:pt idx="2">
                  <c:v>Nastavni sadržaj engleskog jezika je preopširan</c:v>
                </c:pt>
              </c:strCache>
            </c:strRef>
          </c:cat>
          <c:val>
            <c:numRef>
              <c:f>List1!$E$2:$E$4</c:f>
              <c:numCache>
                <c:formatCode>General</c:formatCode>
                <c:ptCount val="3"/>
                <c:pt idx="0">
                  <c:v>0</c:v>
                </c:pt>
                <c:pt idx="1">
                  <c:v>0</c:v>
                </c:pt>
                <c:pt idx="2">
                  <c:v>2</c:v>
                </c:pt>
              </c:numCache>
            </c:numRef>
          </c:val>
        </c:ser>
        <c:axId val="90954368"/>
        <c:axId val="90956544"/>
      </c:barChart>
      <c:catAx>
        <c:axId val="90954368"/>
        <c:scaling>
          <c:orientation val="minMax"/>
        </c:scaling>
        <c:axPos val="b"/>
        <c:tickLblPos val="nextTo"/>
        <c:crossAx val="90956544"/>
        <c:crosses val="autoZero"/>
        <c:auto val="1"/>
        <c:lblAlgn val="ctr"/>
        <c:lblOffset val="100"/>
      </c:catAx>
      <c:valAx>
        <c:axId val="90956544"/>
        <c:scaling>
          <c:orientation val="minMax"/>
        </c:scaling>
        <c:axPos val="l"/>
        <c:majorGridlines/>
        <c:numFmt formatCode="General" sourceLinked="1"/>
        <c:tickLblPos val="nextTo"/>
        <c:crossAx val="90954368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sr-Latn-C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r-HR"/>
  <c:chart>
    <c:plotArea>
      <c:layout/>
      <c:barChart>
        <c:barDir val="col"/>
        <c:grouping val="clustered"/>
        <c:ser>
          <c:idx val="0"/>
          <c:order val="0"/>
          <c:tx>
            <c:strRef>
              <c:f>List1!$B$1</c:f>
              <c:strCache>
                <c:ptCount val="1"/>
                <c:pt idx="0">
                  <c:v>nikada</c:v>
                </c:pt>
              </c:strCache>
            </c:strRef>
          </c:tx>
          <c:cat>
            <c:strRef>
              <c:f>List1!$A$2:$A$5</c:f>
              <c:strCache>
                <c:ptCount val="4"/>
                <c:pt idx="0">
                  <c:v>Moje dijete boji se nekih učenika</c:v>
                </c:pt>
                <c:pt idx="1">
                  <c:v>Moje dijete osjeća se uspješno u školi</c:v>
                </c:pt>
                <c:pt idx="2">
                  <c:v>Moje dijete u školi razvija vještine suradnje i pomaganja drugima</c:v>
                </c:pt>
                <c:pt idx="3">
                  <c:v>Moje dijete voli školu</c:v>
                </c:pt>
              </c:strCache>
            </c:strRef>
          </c:cat>
          <c:val>
            <c:numRef>
              <c:f>List1!$B$2:$B$5</c:f>
              <c:numCache>
                <c:formatCode>General</c:formatCode>
                <c:ptCount val="4"/>
                <c:pt idx="0">
                  <c:v>17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vrlo rijetko</c:v>
                </c:pt>
              </c:strCache>
            </c:strRef>
          </c:tx>
          <c:cat>
            <c:strRef>
              <c:f>List1!$A$2:$A$5</c:f>
              <c:strCache>
                <c:ptCount val="4"/>
                <c:pt idx="0">
                  <c:v>Moje dijete boji se nekih učenika</c:v>
                </c:pt>
                <c:pt idx="1">
                  <c:v>Moje dijete osjeća se uspješno u školi</c:v>
                </c:pt>
                <c:pt idx="2">
                  <c:v>Moje dijete u školi razvija vještine suradnje i pomaganja drugima</c:v>
                </c:pt>
                <c:pt idx="3">
                  <c:v>Moje dijete voli školu</c:v>
                </c:pt>
              </c:strCache>
            </c:strRef>
          </c:cat>
          <c:val>
            <c:numRef>
              <c:f>List1!$C$2:$C$5</c:f>
              <c:numCache>
                <c:formatCode>General</c:formatCode>
                <c:ptCount val="4"/>
                <c:pt idx="0">
                  <c:v>5</c:v>
                </c:pt>
                <c:pt idx="1">
                  <c:v>0</c:v>
                </c:pt>
                <c:pt idx="2">
                  <c:v>0</c:v>
                </c:pt>
                <c:pt idx="3">
                  <c:v>1</c:v>
                </c:pt>
              </c:numCache>
            </c:numRef>
          </c:val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povremeno</c:v>
                </c:pt>
              </c:strCache>
            </c:strRef>
          </c:tx>
          <c:cat>
            <c:strRef>
              <c:f>List1!$A$2:$A$5</c:f>
              <c:strCache>
                <c:ptCount val="4"/>
                <c:pt idx="0">
                  <c:v>Moje dijete boji se nekih učenika</c:v>
                </c:pt>
                <c:pt idx="1">
                  <c:v>Moje dijete osjeća se uspješno u školi</c:v>
                </c:pt>
                <c:pt idx="2">
                  <c:v>Moje dijete u školi razvija vještine suradnje i pomaganja drugima</c:v>
                </c:pt>
                <c:pt idx="3">
                  <c:v>Moje dijete voli školu</c:v>
                </c:pt>
              </c:strCache>
            </c:strRef>
          </c:cat>
          <c:val>
            <c:numRef>
              <c:f>List1!$D$2:$D$5</c:f>
              <c:numCache>
                <c:formatCode>General</c:formatCode>
                <c:ptCount val="4"/>
                <c:pt idx="0">
                  <c:v>3</c:v>
                </c:pt>
                <c:pt idx="1">
                  <c:v>6</c:v>
                </c:pt>
                <c:pt idx="2">
                  <c:v>7</c:v>
                </c:pt>
                <c:pt idx="3">
                  <c:v>4</c:v>
                </c:pt>
              </c:numCache>
            </c:numRef>
          </c:val>
        </c:ser>
        <c:ser>
          <c:idx val="3"/>
          <c:order val="3"/>
          <c:tx>
            <c:strRef>
              <c:f>List1!$E$1</c:f>
              <c:strCache>
                <c:ptCount val="1"/>
                <c:pt idx="0">
                  <c:v>često</c:v>
                </c:pt>
              </c:strCache>
            </c:strRef>
          </c:tx>
          <c:cat>
            <c:strRef>
              <c:f>List1!$A$2:$A$5</c:f>
              <c:strCache>
                <c:ptCount val="4"/>
                <c:pt idx="0">
                  <c:v>Moje dijete boji se nekih učenika</c:v>
                </c:pt>
                <c:pt idx="1">
                  <c:v>Moje dijete osjeća se uspješno u školi</c:v>
                </c:pt>
                <c:pt idx="2">
                  <c:v>Moje dijete u školi razvija vještine suradnje i pomaganja drugima</c:v>
                </c:pt>
                <c:pt idx="3">
                  <c:v>Moje dijete voli školu</c:v>
                </c:pt>
              </c:strCache>
            </c:strRef>
          </c:cat>
          <c:val>
            <c:numRef>
              <c:f>List1!$E$2:$E$5</c:f>
              <c:numCache>
                <c:formatCode>General</c:formatCode>
                <c:ptCount val="4"/>
                <c:pt idx="0">
                  <c:v>0</c:v>
                </c:pt>
                <c:pt idx="1">
                  <c:v>14</c:v>
                </c:pt>
                <c:pt idx="2">
                  <c:v>9</c:v>
                </c:pt>
                <c:pt idx="3">
                  <c:v>12</c:v>
                </c:pt>
              </c:numCache>
            </c:numRef>
          </c:val>
        </c:ser>
        <c:ser>
          <c:idx val="4"/>
          <c:order val="4"/>
          <c:tx>
            <c:strRef>
              <c:f>List1!$F$1</c:f>
              <c:strCache>
                <c:ptCount val="1"/>
                <c:pt idx="0">
                  <c:v>uvijek</c:v>
                </c:pt>
              </c:strCache>
            </c:strRef>
          </c:tx>
          <c:cat>
            <c:strRef>
              <c:f>List1!$A$2:$A$5</c:f>
              <c:strCache>
                <c:ptCount val="4"/>
                <c:pt idx="0">
                  <c:v>Moje dijete boji se nekih učenika</c:v>
                </c:pt>
                <c:pt idx="1">
                  <c:v>Moje dijete osjeća se uspješno u školi</c:v>
                </c:pt>
                <c:pt idx="2">
                  <c:v>Moje dijete u školi razvija vještine suradnje i pomaganja drugima</c:v>
                </c:pt>
                <c:pt idx="3">
                  <c:v>Moje dijete voli školu</c:v>
                </c:pt>
              </c:strCache>
            </c:strRef>
          </c:cat>
          <c:val>
            <c:numRef>
              <c:f>List1!$F$2:$F$5</c:f>
              <c:numCache>
                <c:formatCode>General</c:formatCode>
                <c:ptCount val="4"/>
                <c:pt idx="0">
                  <c:v>1</c:v>
                </c:pt>
                <c:pt idx="1">
                  <c:v>8</c:v>
                </c:pt>
                <c:pt idx="2">
                  <c:v>12</c:v>
                </c:pt>
                <c:pt idx="3">
                  <c:v>11</c:v>
                </c:pt>
              </c:numCache>
            </c:numRef>
          </c:val>
        </c:ser>
        <c:axId val="91610112"/>
        <c:axId val="91820800"/>
      </c:barChart>
      <c:catAx>
        <c:axId val="91610112"/>
        <c:scaling>
          <c:orientation val="minMax"/>
        </c:scaling>
        <c:axPos val="b"/>
        <c:tickLblPos val="nextTo"/>
        <c:crossAx val="91820800"/>
        <c:crosses val="autoZero"/>
        <c:auto val="1"/>
        <c:lblAlgn val="ctr"/>
        <c:lblOffset val="100"/>
      </c:catAx>
      <c:valAx>
        <c:axId val="91820800"/>
        <c:scaling>
          <c:orientation val="minMax"/>
        </c:scaling>
        <c:axPos val="l"/>
        <c:majorGridlines/>
        <c:numFmt formatCode="General" sourceLinked="1"/>
        <c:tickLblPos val="nextTo"/>
        <c:crossAx val="91610112"/>
        <c:crosses val="autoZero"/>
        <c:crossBetween val="between"/>
      </c:valAx>
      <c:spPr>
        <a:ln>
          <a:prstDash val="sysDot"/>
        </a:ln>
      </c:spPr>
    </c:plotArea>
    <c:legend>
      <c:legendPos val="r"/>
      <c:layout/>
    </c:legend>
    <c:plotVisOnly val="1"/>
  </c:chart>
  <c:spPr>
    <a:ln>
      <a:prstDash val="sysDot"/>
    </a:ln>
  </c:spPr>
  <c:txPr>
    <a:bodyPr/>
    <a:lstStyle/>
    <a:p>
      <a:pPr>
        <a:defRPr sz="1800"/>
      </a:pPr>
      <a:endParaRPr lang="sr-Latn-C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r-HR"/>
  <c:chart>
    <c:plotArea>
      <c:layout/>
      <c:barChart>
        <c:barDir val="col"/>
        <c:grouping val="clustered"/>
        <c:ser>
          <c:idx val="0"/>
          <c:order val="0"/>
          <c:tx>
            <c:strRef>
              <c:f>List1!$B$1</c:f>
              <c:strCache>
                <c:ptCount val="1"/>
                <c:pt idx="0">
                  <c:v>nikada</c:v>
                </c:pt>
              </c:strCache>
            </c:strRef>
          </c:tx>
          <c:cat>
            <c:strRef>
              <c:f>List1!$A$2:$A$5</c:f>
              <c:strCache>
                <c:ptCount val="4"/>
                <c:pt idx="0">
                  <c:v>Moje dijete boli trbuh ili glava kad treba ići u školu ili kada je u školi</c:v>
                </c:pt>
                <c:pt idx="1">
                  <c:v>Moje dijete rado sudjeluje u školskim aktivnostima</c:v>
                </c:pt>
                <c:pt idx="2">
                  <c:v>Moje se dijete u školi osjeća sigurno</c:v>
                </c:pt>
                <c:pt idx="3">
                  <c:v>Moje se dijete plaši neuspjeha u školi</c:v>
                </c:pt>
              </c:strCache>
            </c:strRef>
          </c:cat>
          <c:val>
            <c:numRef>
              <c:f>List1!$B$2:$B$5</c:f>
              <c:numCache>
                <c:formatCode>General</c:formatCode>
                <c:ptCount val="4"/>
                <c:pt idx="0">
                  <c:v>15</c:v>
                </c:pt>
                <c:pt idx="1">
                  <c:v>0</c:v>
                </c:pt>
                <c:pt idx="2">
                  <c:v>0</c:v>
                </c:pt>
                <c:pt idx="3">
                  <c:v>5</c:v>
                </c:pt>
              </c:numCache>
            </c:numRef>
          </c:val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vrlo rijetko</c:v>
                </c:pt>
              </c:strCache>
            </c:strRef>
          </c:tx>
          <c:cat>
            <c:strRef>
              <c:f>List1!$A$2:$A$5</c:f>
              <c:strCache>
                <c:ptCount val="4"/>
                <c:pt idx="0">
                  <c:v>Moje dijete boli trbuh ili glava kad treba ići u školu ili kada je u školi</c:v>
                </c:pt>
                <c:pt idx="1">
                  <c:v>Moje dijete rado sudjeluje u školskim aktivnostima</c:v>
                </c:pt>
                <c:pt idx="2">
                  <c:v>Moje se dijete u školi osjeća sigurno</c:v>
                </c:pt>
                <c:pt idx="3">
                  <c:v>Moje se dijete plaši neuspjeha u školi</c:v>
                </c:pt>
              </c:strCache>
            </c:strRef>
          </c:cat>
          <c:val>
            <c:numRef>
              <c:f>List1!$C$2:$C$5</c:f>
              <c:numCache>
                <c:formatCode>General</c:formatCode>
                <c:ptCount val="4"/>
                <c:pt idx="0">
                  <c:v>10</c:v>
                </c:pt>
                <c:pt idx="1">
                  <c:v>0</c:v>
                </c:pt>
                <c:pt idx="2">
                  <c:v>0</c:v>
                </c:pt>
                <c:pt idx="3">
                  <c:v>8</c:v>
                </c:pt>
              </c:numCache>
            </c:numRef>
          </c:val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povremeno</c:v>
                </c:pt>
              </c:strCache>
            </c:strRef>
          </c:tx>
          <c:cat>
            <c:strRef>
              <c:f>List1!$A$2:$A$5</c:f>
              <c:strCache>
                <c:ptCount val="4"/>
                <c:pt idx="0">
                  <c:v>Moje dijete boli trbuh ili glava kad treba ići u školu ili kada je u školi</c:v>
                </c:pt>
                <c:pt idx="1">
                  <c:v>Moje dijete rado sudjeluje u školskim aktivnostima</c:v>
                </c:pt>
                <c:pt idx="2">
                  <c:v>Moje se dijete u školi osjeća sigurno</c:v>
                </c:pt>
                <c:pt idx="3">
                  <c:v>Moje se dijete plaši neuspjeha u školi</c:v>
                </c:pt>
              </c:strCache>
            </c:strRef>
          </c:cat>
          <c:val>
            <c:numRef>
              <c:f>List1!$D$2:$D$5</c:f>
              <c:numCache>
                <c:formatCode>General</c:formatCode>
                <c:ptCount val="4"/>
                <c:pt idx="0">
                  <c:v>1</c:v>
                </c:pt>
                <c:pt idx="1">
                  <c:v>1</c:v>
                </c:pt>
                <c:pt idx="2">
                  <c:v>0</c:v>
                </c:pt>
                <c:pt idx="3">
                  <c:v>9</c:v>
                </c:pt>
              </c:numCache>
            </c:numRef>
          </c:val>
        </c:ser>
        <c:ser>
          <c:idx val="3"/>
          <c:order val="3"/>
          <c:tx>
            <c:strRef>
              <c:f>List1!$E$1</c:f>
              <c:strCache>
                <c:ptCount val="1"/>
                <c:pt idx="0">
                  <c:v>često</c:v>
                </c:pt>
              </c:strCache>
            </c:strRef>
          </c:tx>
          <c:cat>
            <c:strRef>
              <c:f>List1!$A$2:$A$5</c:f>
              <c:strCache>
                <c:ptCount val="4"/>
                <c:pt idx="0">
                  <c:v>Moje dijete boli trbuh ili glava kad treba ići u školu ili kada je u školi</c:v>
                </c:pt>
                <c:pt idx="1">
                  <c:v>Moje dijete rado sudjeluje u školskim aktivnostima</c:v>
                </c:pt>
                <c:pt idx="2">
                  <c:v>Moje se dijete u školi osjeća sigurno</c:v>
                </c:pt>
                <c:pt idx="3">
                  <c:v>Moje se dijete plaši neuspjeha u školi</c:v>
                </c:pt>
              </c:strCache>
            </c:strRef>
          </c:cat>
          <c:val>
            <c:numRef>
              <c:f>List1!$E$2:$E$5</c:f>
              <c:numCache>
                <c:formatCode>General</c:formatCode>
                <c:ptCount val="4"/>
                <c:pt idx="0">
                  <c:v>2</c:v>
                </c:pt>
                <c:pt idx="1">
                  <c:v>7</c:v>
                </c:pt>
                <c:pt idx="2">
                  <c:v>10</c:v>
                </c:pt>
                <c:pt idx="3">
                  <c:v>5</c:v>
                </c:pt>
              </c:numCache>
            </c:numRef>
          </c:val>
        </c:ser>
        <c:ser>
          <c:idx val="4"/>
          <c:order val="4"/>
          <c:tx>
            <c:strRef>
              <c:f>List1!$F$1</c:f>
              <c:strCache>
                <c:ptCount val="1"/>
                <c:pt idx="0">
                  <c:v>uvijek</c:v>
                </c:pt>
              </c:strCache>
            </c:strRef>
          </c:tx>
          <c:cat>
            <c:strRef>
              <c:f>List1!$A$2:$A$5</c:f>
              <c:strCache>
                <c:ptCount val="4"/>
                <c:pt idx="0">
                  <c:v>Moje dijete boli trbuh ili glava kad treba ići u školu ili kada je u školi</c:v>
                </c:pt>
                <c:pt idx="1">
                  <c:v>Moje dijete rado sudjeluje u školskim aktivnostima</c:v>
                </c:pt>
                <c:pt idx="2">
                  <c:v>Moje se dijete u školi osjeća sigurno</c:v>
                </c:pt>
                <c:pt idx="3">
                  <c:v>Moje se dijete plaši neuspjeha u školi</c:v>
                </c:pt>
              </c:strCache>
            </c:strRef>
          </c:cat>
          <c:val>
            <c:numRef>
              <c:f>List1!$F$2:$F$5</c:f>
              <c:numCache>
                <c:formatCode>General</c:formatCode>
                <c:ptCount val="4"/>
                <c:pt idx="0">
                  <c:v>0</c:v>
                </c:pt>
                <c:pt idx="1">
                  <c:v>20</c:v>
                </c:pt>
                <c:pt idx="2">
                  <c:v>18</c:v>
                </c:pt>
                <c:pt idx="3">
                  <c:v>1</c:v>
                </c:pt>
              </c:numCache>
            </c:numRef>
          </c:val>
        </c:ser>
        <c:axId val="91843968"/>
        <c:axId val="91862144"/>
      </c:barChart>
      <c:catAx>
        <c:axId val="91843968"/>
        <c:scaling>
          <c:orientation val="minMax"/>
        </c:scaling>
        <c:axPos val="b"/>
        <c:tickLblPos val="nextTo"/>
        <c:crossAx val="91862144"/>
        <c:crosses val="autoZero"/>
        <c:auto val="1"/>
        <c:lblAlgn val="ctr"/>
        <c:lblOffset val="100"/>
      </c:catAx>
      <c:valAx>
        <c:axId val="91862144"/>
        <c:scaling>
          <c:orientation val="minMax"/>
        </c:scaling>
        <c:axPos val="l"/>
        <c:majorGridlines/>
        <c:numFmt formatCode="General" sourceLinked="1"/>
        <c:tickLblPos val="nextTo"/>
        <c:crossAx val="91843968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sr-Latn-CS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r-HR"/>
  <c:chart>
    <c:plotArea>
      <c:layout/>
      <c:barChart>
        <c:barDir val="col"/>
        <c:grouping val="clustered"/>
        <c:ser>
          <c:idx val="0"/>
          <c:order val="0"/>
          <c:tx>
            <c:strRef>
              <c:f>List1!$B$1</c:f>
              <c:strCache>
                <c:ptCount val="1"/>
                <c:pt idx="0">
                  <c:v>nikada</c:v>
                </c:pt>
              </c:strCache>
            </c:strRef>
          </c:tx>
          <c:cat>
            <c:strRef>
              <c:f>List1!$A$2:$A$5</c:f>
              <c:strCache>
                <c:ptCount val="4"/>
                <c:pt idx="0">
                  <c:v>Učiteljica se prema svim učenicima ponaša prijateljski i s poštovanjem</c:v>
                </c:pt>
                <c:pt idx="1">
                  <c:v>Učiteljica potiče i ohrabruje učenike da iznose svoje mišljenje</c:v>
                </c:pt>
                <c:pt idx="2">
                  <c:v>Učiteljica hvali moje dijete</c:v>
                </c:pt>
                <c:pt idx="3">
                  <c:v>Učiteljica s djecom dogovara kako će nešto učiti</c:v>
                </c:pt>
              </c:strCache>
            </c:strRef>
          </c:cat>
          <c:val>
            <c:numRef>
              <c:f>List1!$B$2:$B$5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vrlo rijetko</c:v>
                </c:pt>
              </c:strCache>
            </c:strRef>
          </c:tx>
          <c:cat>
            <c:strRef>
              <c:f>List1!$A$2:$A$5</c:f>
              <c:strCache>
                <c:ptCount val="4"/>
                <c:pt idx="0">
                  <c:v>Učiteljica se prema svim učenicima ponaša prijateljski i s poštovanjem</c:v>
                </c:pt>
                <c:pt idx="1">
                  <c:v>Učiteljica potiče i ohrabruje učenike da iznose svoje mišljenje</c:v>
                </c:pt>
                <c:pt idx="2">
                  <c:v>Učiteljica hvali moje dijete</c:v>
                </c:pt>
                <c:pt idx="3">
                  <c:v>Učiteljica s djecom dogovara kako će nešto učiti</c:v>
                </c:pt>
              </c:strCache>
            </c:strRef>
          </c:cat>
          <c:val>
            <c:numRef>
              <c:f>List1!$C$2:$C$5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1</c:v>
                </c:pt>
                <c:pt idx="3">
                  <c:v>0</c:v>
                </c:pt>
              </c:numCache>
            </c:numRef>
          </c:val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povremeno</c:v>
                </c:pt>
              </c:strCache>
            </c:strRef>
          </c:tx>
          <c:cat>
            <c:strRef>
              <c:f>List1!$A$2:$A$5</c:f>
              <c:strCache>
                <c:ptCount val="4"/>
                <c:pt idx="0">
                  <c:v>Učiteljica se prema svim učenicima ponaša prijateljski i s poštovanjem</c:v>
                </c:pt>
                <c:pt idx="1">
                  <c:v>Učiteljica potiče i ohrabruje učenike da iznose svoje mišljenje</c:v>
                </c:pt>
                <c:pt idx="2">
                  <c:v>Učiteljica hvali moje dijete</c:v>
                </c:pt>
                <c:pt idx="3">
                  <c:v>Učiteljica s djecom dogovara kako će nešto učiti</c:v>
                </c:pt>
              </c:strCache>
            </c:strRef>
          </c:cat>
          <c:val>
            <c:numRef>
              <c:f>List1!$D$2:$D$5</c:f>
              <c:numCache>
                <c:formatCode>General</c:formatCode>
                <c:ptCount val="4"/>
                <c:pt idx="0">
                  <c:v>1</c:v>
                </c:pt>
                <c:pt idx="1">
                  <c:v>2</c:v>
                </c:pt>
                <c:pt idx="2">
                  <c:v>5</c:v>
                </c:pt>
                <c:pt idx="3">
                  <c:v>2</c:v>
                </c:pt>
              </c:numCache>
            </c:numRef>
          </c:val>
        </c:ser>
        <c:ser>
          <c:idx val="3"/>
          <c:order val="3"/>
          <c:tx>
            <c:strRef>
              <c:f>List1!$E$1</c:f>
              <c:strCache>
                <c:ptCount val="1"/>
                <c:pt idx="0">
                  <c:v>često</c:v>
                </c:pt>
              </c:strCache>
            </c:strRef>
          </c:tx>
          <c:cat>
            <c:strRef>
              <c:f>List1!$A$2:$A$5</c:f>
              <c:strCache>
                <c:ptCount val="4"/>
                <c:pt idx="0">
                  <c:v>Učiteljica se prema svim učenicima ponaša prijateljski i s poštovanjem</c:v>
                </c:pt>
                <c:pt idx="1">
                  <c:v>Učiteljica potiče i ohrabruje učenike da iznose svoje mišljenje</c:v>
                </c:pt>
                <c:pt idx="2">
                  <c:v>Učiteljica hvali moje dijete</c:v>
                </c:pt>
                <c:pt idx="3">
                  <c:v>Učiteljica s djecom dogovara kako će nešto učiti</c:v>
                </c:pt>
              </c:strCache>
            </c:strRef>
          </c:cat>
          <c:val>
            <c:numRef>
              <c:f>List1!$E$2:$E$5</c:f>
              <c:numCache>
                <c:formatCode>General</c:formatCode>
                <c:ptCount val="4"/>
                <c:pt idx="0">
                  <c:v>5</c:v>
                </c:pt>
                <c:pt idx="1">
                  <c:v>5</c:v>
                </c:pt>
                <c:pt idx="2">
                  <c:v>11</c:v>
                </c:pt>
                <c:pt idx="3">
                  <c:v>10</c:v>
                </c:pt>
              </c:numCache>
            </c:numRef>
          </c:val>
        </c:ser>
        <c:ser>
          <c:idx val="4"/>
          <c:order val="4"/>
          <c:tx>
            <c:strRef>
              <c:f>List1!$F$1</c:f>
              <c:strCache>
                <c:ptCount val="1"/>
                <c:pt idx="0">
                  <c:v>uvijek</c:v>
                </c:pt>
              </c:strCache>
            </c:strRef>
          </c:tx>
          <c:cat>
            <c:strRef>
              <c:f>List1!$A$2:$A$5</c:f>
              <c:strCache>
                <c:ptCount val="4"/>
                <c:pt idx="0">
                  <c:v>Učiteljica se prema svim učenicima ponaša prijateljski i s poštovanjem</c:v>
                </c:pt>
                <c:pt idx="1">
                  <c:v>Učiteljica potiče i ohrabruje učenike da iznose svoje mišljenje</c:v>
                </c:pt>
                <c:pt idx="2">
                  <c:v>Učiteljica hvali moje dijete</c:v>
                </c:pt>
                <c:pt idx="3">
                  <c:v>Učiteljica s djecom dogovara kako će nešto učiti</c:v>
                </c:pt>
              </c:strCache>
            </c:strRef>
          </c:cat>
          <c:val>
            <c:numRef>
              <c:f>List1!$F$2:$F$5</c:f>
              <c:numCache>
                <c:formatCode>General</c:formatCode>
                <c:ptCount val="4"/>
                <c:pt idx="0">
                  <c:v>22</c:v>
                </c:pt>
                <c:pt idx="1">
                  <c:v>21</c:v>
                </c:pt>
                <c:pt idx="2">
                  <c:v>11</c:v>
                </c:pt>
                <c:pt idx="3">
                  <c:v>16</c:v>
                </c:pt>
              </c:numCache>
            </c:numRef>
          </c:val>
        </c:ser>
        <c:axId val="91586560"/>
        <c:axId val="91588096"/>
      </c:barChart>
      <c:catAx>
        <c:axId val="91586560"/>
        <c:scaling>
          <c:orientation val="minMax"/>
        </c:scaling>
        <c:axPos val="b"/>
        <c:tickLblPos val="nextTo"/>
        <c:crossAx val="91588096"/>
        <c:crosses val="autoZero"/>
        <c:auto val="1"/>
        <c:lblAlgn val="ctr"/>
        <c:lblOffset val="100"/>
      </c:catAx>
      <c:valAx>
        <c:axId val="91588096"/>
        <c:scaling>
          <c:orientation val="minMax"/>
        </c:scaling>
        <c:axPos val="l"/>
        <c:majorGridlines/>
        <c:numFmt formatCode="General" sourceLinked="1"/>
        <c:tickLblPos val="nextTo"/>
        <c:crossAx val="91586560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sr-Latn-CS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r-HR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List1!$B$1</c:f>
              <c:strCache>
                <c:ptCount val="1"/>
                <c:pt idx="0">
                  <c:v>nikada</c:v>
                </c:pt>
              </c:strCache>
            </c:strRef>
          </c:tx>
          <c:cat>
            <c:strRef>
              <c:f>List1!$A$2:$A$5</c:f>
              <c:strCache>
                <c:ptCount val="4"/>
                <c:pt idx="0">
                  <c:v>Učiteljica uči djecu primjerenom ponašanju u svakoj prigodi</c:v>
                </c:pt>
                <c:pt idx="1">
                  <c:v>Učiteljica se pridržava dogovora s djecom</c:v>
                </c:pt>
                <c:pt idx="2">
                  <c:v>Učiteljica razgovara s djecom i izvan nastave</c:v>
                </c:pt>
                <c:pt idx="3">
                  <c:v>učiteljica se ispriča djeci kada pogriješi</c:v>
                </c:pt>
              </c:strCache>
            </c:strRef>
          </c:cat>
          <c:val>
            <c:numRef>
              <c:f>List1!$B$2:$B$5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vrlo rijetko</c:v>
                </c:pt>
              </c:strCache>
            </c:strRef>
          </c:tx>
          <c:cat>
            <c:strRef>
              <c:f>List1!$A$2:$A$5</c:f>
              <c:strCache>
                <c:ptCount val="4"/>
                <c:pt idx="0">
                  <c:v>Učiteljica uči djecu primjerenom ponašanju u svakoj prigodi</c:v>
                </c:pt>
                <c:pt idx="1">
                  <c:v>Učiteljica se pridržava dogovora s djecom</c:v>
                </c:pt>
                <c:pt idx="2">
                  <c:v>Učiteljica razgovara s djecom i izvan nastave</c:v>
                </c:pt>
                <c:pt idx="3">
                  <c:v>učiteljica se ispriča djeci kada pogriješi</c:v>
                </c:pt>
              </c:strCache>
            </c:strRef>
          </c:cat>
          <c:val>
            <c:numRef>
              <c:f>List1!$C$2:$C$5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povremeno</c:v>
                </c:pt>
              </c:strCache>
            </c:strRef>
          </c:tx>
          <c:cat>
            <c:strRef>
              <c:f>List1!$A$2:$A$5</c:f>
              <c:strCache>
                <c:ptCount val="4"/>
                <c:pt idx="0">
                  <c:v>Učiteljica uči djecu primjerenom ponašanju u svakoj prigodi</c:v>
                </c:pt>
                <c:pt idx="1">
                  <c:v>Učiteljica se pridržava dogovora s djecom</c:v>
                </c:pt>
                <c:pt idx="2">
                  <c:v>Učiteljica razgovara s djecom i izvan nastave</c:v>
                </c:pt>
                <c:pt idx="3">
                  <c:v>učiteljica se ispriča djeci kada pogriješi</c:v>
                </c:pt>
              </c:strCache>
            </c:strRef>
          </c:cat>
          <c:val>
            <c:numRef>
              <c:f>List1!$D$2:$D$5</c:f>
              <c:numCache>
                <c:formatCode>General</c:formatCode>
                <c:ptCount val="4"/>
                <c:pt idx="0">
                  <c:v>1</c:v>
                </c:pt>
                <c:pt idx="1">
                  <c:v>1</c:v>
                </c:pt>
                <c:pt idx="2">
                  <c:v>9</c:v>
                </c:pt>
                <c:pt idx="3">
                  <c:v>3</c:v>
                </c:pt>
              </c:numCache>
            </c:numRef>
          </c:val>
        </c:ser>
        <c:ser>
          <c:idx val="3"/>
          <c:order val="3"/>
          <c:tx>
            <c:strRef>
              <c:f>List1!$E$1</c:f>
              <c:strCache>
                <c:ptCount val="1"/>
                <c:pt idx="0">
                  <c:v>često</c:v>
                </c:pt>
              </c:strCache>
            </c:strRef>
          </c:tx>
          <c:cat>
            <c:strRef>
              <c:f>List1!$A$2:$A$5</c:f>
              <c:strCache>
                <c:ptCount val="4"/>
                <c:pt idx="0">
                  <c:v>Učiteljica uči djecu primjerenom ponašanju u svakoj prigodi</c:v>
                </c:pt>
                <c:pt idx="1">
                  <c:v>Učiteljica se pridržava dogovora s djecom</c:v>
                </c:pt>
                <c:pt idx="2">
                  <c:v>Učiteljica razgovara s djecom i izvan nastave</c:v>
                </c:pt>
                <c:pt idx="3">
                  <c:v>učiteljica se ispriča djeci kada pogriješi</c:v>
                </c:pt>
              </c:strCache>
            </c:strRef>
          </c:cat>
          <c:val>
            <c:numRef>
              <c:f>List1!$E$2:$E$5</c:f>
              <c:numCache>
                <c:formatCode>General</c:formatCode>
                <c:ptCount val="4"/>
                <c:pt idx="0">
                  <c:v>3</c:v>
                </c:pt>
                <c:pt idx="1">
                  <c:v>5</c:v>
                </c:pt>
                <c:pt idx="2">
                  <c:v>10</c:v>
                </c:pt>
                <c:pt idx="3">
                  <c:v>7</c:v>
                </c:pt>
              </c:numCache>
            </c:numRef>
          </c:val>
        </c:ser>
        <c:ser>
          <c:idx val="4"/>
          <c:order val="4"/>
          <c:tx>
            <c:strRef>
              <c:f>List1!$F$1</c:f>
              <c:strCache>
                <c:ptCount val="1"/>
                <c:pt idx="0">
                  <c:v>uvijek</c:v>
                </c:pt>
              </c:strCache>
            </c:strRef>
          </c:tx>
          <c:cat>
            <c:strRef>
              <c:f>List1!$A$2:$A$5</c:f>
              <c:strCache>
                <c:ptCount val="4"/>
                <c:pt idx="0">
                  <c:v>Učiteljica uči djecu primjerenom ponašanju u svakoj prigodi</c:v>
                </c:pt>
                <c:pt idx="1">
                  <c:v>Učiteljica se pridržava dogovora s djecom</c:v>
                </c:pt>
                <c:pt idx="2">
                  <c:v>Učiteljica razgovara s djecom i izvan nastave</c:v>
                </c:pt>
                <c:pt idx="3">
                  <c:v>učiteljica se ispriča djeci kada pogriješi</c:v>
                </c:pt>
              </c:strCache>
            </c:strRef>
          </c:cat>
          <c:val>
            <c:numRef>
              <c:f>List1!$F$2:$F$5</c:f>
              <c:numCache>
                <c:formatCode>General</c:formatCode>
                <c:ptCount val="4"/>
                <c:pt idx="0">
                  <c:v>24</c:v>
                </c:pt>
                <c:pt idx="1">
                  <c:v>22</c:v>
                </c:pt>
                <c:pt idx="2">
                  <c:v>9</c:v>
                </c:pt>
                <c:pt idx="3">
                  <c:v>18</c:v>
                </c:pt>
              </c:numCache>
            </c:numRef>
          </c:val>
        </c:ser>
        <c:dLbls/>
        <c:axId val="92246400"/>
        <c:axId val="92247936"/>
      </c:barChart>
      <c:catAx>
        <c:axId val="92246400"/>
        <c:scaling>
          <c:orientation val="minMax"/>
        </c:scaling>
        <c:axPos val="b"/>
        <c:numFmt formatCode="General" sourceLinked="1"/>
        <c:majorTickMark val="none"/>
        <c:tickLblPos val="nextTo"/>
        <c:crossAx val="92247936"/>
        <c:crosses val="autoZero"/>
        <c:auto val="1"/>
        <c:lblAlgn val="ctr"/>
        <c:lblOffset val="100"/>
      </c:catAx>
      <c:valAx>
        <c:axId val="92247936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crossAx val="92246400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sr-Latn-CS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r-HR"/>
  <c:chart>
    <c:plotArea>
      <c:layout/>
      <c:barChart>
        <c:barDir val="col"/>
        <c:grouping val="clustered"/>
        <c:ser>
          <c:idx val="0"/>
          <c:order val="0"/>
          <c:tx>
            <c:strRef>
              <c:f>List1!$B$1</c:f>
              <c:strCache>
                <c:ptCount val="1"/>
                <c:pt idx="0">
                  <c:v>nikada</c:v>
                </c:pt>
              </c:strCache>
            </c:strRef>
          </c:tx>
          <c:cat>
            <c:strRef>
              <c:f>List1!$A$2:$A$5</c:f>
              <c:strCache>
                <c:ptCount val="4"/>
                <c:pt idx="0">
                  <c:v>kad u razredu nastane problem učiteljica ih riješava zajedno s učenicima </c:v>
                </c:pt>
                <c:pt idx="1">
                  <c:v>Učiteljica razumije potrebe i probleme mog djeteta</c:v>
                </c:pt>
                <c:pt idx="2">
                  <c:v>Moje dijete može na satu birati različite zadatke</c:v>
                </c:pt>
                <c:pt idx="3">
                  <c:v>Kad nešto ne razumije ili nešto želi znati, moje dijete može slobodno pitati učiteljicu</c:v>
                </c:pt>
              </c:strCache>
            </c:strRef>
          </c:cat>
          <c:val>
            <c:numRef>
              <c:f>List1!$B$2:$B$5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vrlo rijetko</c:v>
                </c:pt>
              </c:strCache>
            </c:strRef>
          </c:tx>
          <c:cat>
            <c:strRef>
              <c:f>List1!$A$2:$A$5</c:f>
              <c:strCache>
                <c:ptCount val="4"/>
                <c:pt idx="0">
                  <c:v>kad u razredu nastane problem učiteljica ih riješava zajedno s učenicima </c:v>
                </c:pt>
                <c:pt idx="1">
                  <c:v>Učiteljica razumije potrebe i probleme mog djeteta</c:v>
                </c:pt>
                <c:pt idx="2">
                  <c:v>Moje dijete može na satu birati različite zadatke</c:v>
                </c:pt>
                <c:pt idx="3">
                  <c:v>Kad nešto ne razumije ili nešto želi znati, moje dijete može slobodno pitati učiteljicu</c:v>
                </c:pt>
              </c:strCache>
            </c:strRef>
          </c:cat>
          <c:val>
            <c:numRef>
              <c:f>List1!$C$2:$C$5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povremeno</c:v>
                </c:pt>
              </c:strCache>
            </c:strRef>
          </c:tx>
          <c:cat>
            <c:strRef>
              <c:f>List1!$A$2:$A$5</c:f>
              <c:strCache>
                <c:ptCount val="4"/>
                <c:pt idx="0">
                  <c:v>kad u razredu nastane problem učiteljica ih riješava zajedno s učenicima </c:v>
                </c:pt>
                <c:pt idx="1">
                  <c:v>Učiteljica razumije potrebe i probleme mog djeteta</c:v>
                </c:pt>
                <c:pt idx="2">
                  <c:v>Moje dijete može na satu birati različite zadatke</c:v>
                </c:pt>
                <c:pt idx="3">
                  <c:v>Kad nešto ne razumije ili nešto želi znati, moje dijete može slobodno pitati učiteljicu</c:v>
                </c:pt>
              </c:strCache>
            </c:strRef>
          </c:cat>
          <c:val>
            <c:numRef>
              <c:f>List1!$D$2:$D$5</c:f>
              <c:numCache>
                <c:formatCode>General</c:formatCode>
                <c:ptCount val="4"/>
                <c:pt idx="0">
                  <c:v>1</c:v>
                </c:pt>
                <c:pt idx="1">
                  <c:v>4</c:v>
                </c:pt>
                <c:pt idx="2">
                  <c:v>3</c:v>
                </c:pt>
                <c:pt idx="3">
                  <c:v>3</c:v>
                </c:pt>
              </c:numCache>
            </c:numRef>
          </c:val>
        </c:ser>
        <c:ser>
          <c:idx val="3"/>
          <c:order val="3"/>
          <c:tx>
            <c:strRef>
              <c:f>List1!$E$1</c:f>
              <c:strCache>
                <c:ptCount val="1"/>
                <c:pt idx="0">
                  <c:v>često</c:v>
                </c:pt>
              </c:strCache>
            </c:strRef>
          </c:tx>
          <c:cat>
            <c:strRef>
              <c:f>List1!$A$2:$A$5</c:f>
              <c:strCache>
                <c:ptCount val="4"/>
                <c:pt idx="0">
                  <c:v>kad u razredu nastane problem učiteljica ih riješava zajedno s učenicima </c:v>
                </c:pt>
                <c:pt idx="1">
                  <c:v>Učiteljica razumije potrebe i probleme mog djeteta</c:v>
                </c:pt>
                <c:pt idx="2">
                  <c:v>Moje dijete može na satu birati različite zadatke</c:v>
                </c:pt>
                <c:pt idx="3">
                  <c:v>Kad nešto ne razumije ili nešto želi znati, moje dijete može slobodno pitati učiteljicu</c:v>
                </c:pt>
              </c:strCache>
            </c:strRef>
          </c:cat>
          <c:val>
            <c:numRef>
              <c:f>List1!$E$2:$E$5</c:f>
              <c:numCache>
                <c:formatCode>General</c:formatCode>
                <c:ptCount val="4"/>
                <c:pt idx="0">
                  <c:v>8</c:v>
                </c:pt>
                <c:pt idx="1">
                  <c:v>13</c:v>
                </c:pt>
                <c:pt idx="2">
                  <c:v>16</c:v>
                </c:pt>
                <c:pt idx="3">
                  <c:v>5</c:v>
                </c:pt>
              </c:numCache>
            </c:numRef>
          </c:val>
        </c:ser>
        <c:ser>
          <c:idx val="4"/>
          <c:order val="4"/>
          <c:tx>
            <c:strRef>
              <c:f>List1!$F$1</c:f>
              <c:strCache>
                <c:ptCount val="1"/>
                <c:pt idx="0">
                  <c:v>uvijek</c:v>
                </c:pt>
              </c:strCache>
            </c:strRef>
          </c:tx>
          <c:cat>
            <c:strRef>
              <c:f>List1!$A$2:$A$5</c:f>
              <c:strCache>
                <c:ptCount val="4"/>
                <c:pt idx="0">
                  <c:v>kad u razredu nastane problem učiteljica ih riješava zajedno s učenicima </c:v>
                </c:pt>
                <c:pt idx="1">
                  <c:v>Učiteljica razumije potrebe i probleme mog djeteta</c:v>
                </c:pt>
                <c:pt idx="2">
                  <c:v>Moje dijete može na satu birati različite zadatke</c:v>
                </c:pt>
                <c:pt idx="3">
                  <c:v>Kad nešto ne razumije ili nešto želi znati, moje dijete može slobodno pitati učiteljicu</c:v>
                </c:pt>
              </c:strCache>
            </c:strRef>
          </c:cat>
          <c:val>
            <c:numRef>
              <c:f>List1!$F$2:$F$5</c:f>
              <c:numCache>
                <c:formatCode>General</c:formatCode>
                <c:ptCount val="4"/>
                <c:pt idx="0">
                  <c:v>17</c:v>
                </c:pt>
                <c:pt idx="1">
                  <c:v>9</c:v>
                </c:pt>
                <c:pt idx="2">
                  <c:v>7</c:v>
                </c:pt>
                <c:pt idx="3">
                  <c:v>18</c:v>
                </c:pt>
              </c:numCache>
            </c:numRef>
          </c:val>
        </c:ser>
        <c:axId val="92488448"/>
        <c:axId val="92489984"/>
      </c:barChart>
      <c:catAx>
        <c:axId val="92488448"/>
        <c:scaling>
          <c:orientation val="minMax"/>
        </c:scaling>
        <c:axPos val="b"/>
        <c:tickLblPos val="nextTo"/>
        <c:crossAx val="92489984"/>
        <c:crosses val="autoZero"/>
        <c:auto val="1"/>
        <c:lblAlgn val="ctr"/>
        <c:lblOffset val="100"/>
      </c:catAx>
      <c:valAx>
        <c:axId val="92489984"/>
        <c:scaling>
          <c:orientation val="minMax"/>
        </c:scaling>
        <c:axPos val="l"/>
        <c:majorGridlines/>
        <c:numFmt formatCode="General" sourceLinked="1"/>
        <c:tickLblPos val="nextTo"/>
        <c:crossAx val="92488448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sr-Latn-CS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r-HR"/>
  <c:chart>
    <c:plotArea>
      <c:layout/>
      <c:barChart>
        <c:barDir val="col"/>
        <c:grouping val="clustered"/>
        <c:ser>
          <c:idx val="0"/>
          <c:order val="0"/>
          <c:tx>
            <c:strRef>
              <c:f>List1!$B$1</c:f>
              <c:strCache>
                <c:ptCount val="1"/>
                <c:pt idx="0">
                  <c:v>nikada</c:v>
                </c:pt>
              </c:strCache>
            </c:strRef>
          </c:tx>
          <c:cat>
            <c:strRef>
              <c:f>List1!$A$2:$A$5</c:f>
              <c:strCache>
                <c:ptCount val="4"/>
                <c:pt idx="0">
                  <c:v>Moje dijete razumije nastave sadržaje koje objašnjava učiteljica</c:v>
                </c:pt>
                <c:pt idx="1">
                  <c:v>Učiteljica povezuje sadržaje različitih predmeta</c:v>
                </c:pt>
                <c:pt idx="2">
                  <c:v>Djeca uče istražujući i izvodeći pokuse</c:v>
                </c:pt>
                <c:pt idx="3">
                  <c:v>Djeca u školi koriste različite igre za učenje(kvizovi igre križaljke)</c:v>
                </c:pt>
              </c:strCache>
            </c:strRef>
          </c:cat>
          <c:val>
            <c:numRef>
              <c:f>List1!$B$2:$B$5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vrlo rijetko</c:v>
                </c:pt>
              </c:strCache>
            </c:strRef>
          </c:tx>
          <c:cat>
            <c:strRef>
              <c:f>List1!$A$2:$A$5</c:f>
              <c:strCache>
                <c:ptCount val="4"/>
                <c:pt idx="0">
                  <c:v>Moje dijete razumije nastave sadržaje koje objašnjava učiteljica</c:v>
                </c:pt>
                <c:pt idx="1">
                  <c:v>Učiteljica povezuje sadržaje različitih predmeta</c:v>
                </c:pt>
                <c:pt idx="2">
                  <c:v>Djeca uče istražujući i izvodeći pokuse</c:v>
                </c:pt>
                <c:pt idx="3">
                  <c:v>Djeca u školi koriste različite igre za učenje(kvizovi igre križaljke)</c:v>
                </c:pt>
              </c:strCache>
            </c:strRef>
          </c:cat>
          <c:val>
            <c:numRef>
              <c:f>List1!$C$2:$C$5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2</c:v>
                </c:pt>
                <c:pt idx="3">
                  <c:v>2</c:v>
                </c:pt>
              </c:numCache>
            </c:numRef>
          </c:val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povremeno</c:v>
                </c:pt>
              </c:strCache>
            </c:strRef>
          </c:tx>
          <c:cat>
            <c:strRef>
              <c:f>List1!$A$2:$A$5</c:f>
              <c:strCache>
                <c:ptCount val="4"/>
                <c:pt idx="0">
                  <c:v>Moje dijete razumije nastave sadržaje koje objašnjava učiteljica</c:v>
                </c:pt>
                <c:pt idx="1">
                  <c:v>Učiteljica povezuje sadržaje različitih predmeta</c:v>
                </c:pt>
                <c:pt idx="2">
                  <c:v>Djeca uče istražujući i izvodeći pokuse</c:v>
                </c:pt>
                <c:pt idx="3">
                  <c:v>Djeca u školi koriste različite igre za učenje(kvizovi igre križaljke)</c:v>
                </c:pt>
              </c:strCache>
            </c:strRef>
          </c:cat>
          <c:val>
            <c:numRef>
              <c:f>List1!$D$2:$D$5</c:f>
              <c:numCache>
                <c:formatCode>General</c:formatCode>
                <c:ptCount val="4"/>
                <c:pt idx="0">
                  <c:v>4</c:v>
                </c:pt>
                <c:pt idx="1">
                  <c:v>3</c:v>
                </c:pt>
                <c:pt idx="2">
                  <c:v>10</c:v>
                </c:pt>
                <c:pt idx="3">
                  <c:v>10</c:v>
                </c:pt>
              </c:numCache>
            </c:numRef>
          </c:val>
        </c:ser>
        <c:ser>
          <c:idx val="3"/>
          <c:order val="3"/>
          <c:tx>
            <c:strRef>
              <c:f>List1!$E$1</c:f>
              <c:strCache>
                <c:ptCount val="1"/>
                <c:pt idx="0">
                  <c:v>često</c:v>
                </c:pt>
              </c:strCache>
            </c:strRef>
          </c:tx>
          <c:cat>
            <c:strRef>
              <c:f>List1!$A$2:$A$5</c:f>
              <c:strCache>
                <c:ptCount val="4"/>
                <c:pt idx="0">
                  <c:v>Moje dijete razumije nastave sadržaje koje objašnjava učiteljica</c:v>
                </c:pt>
                <c:pt idx="1">
                  <c:v>Učiteljica povezuje sadržaje različitih predmeta</c:v>
                </c:pt>
                <c:pt idx="2">
                  <c:v>Djeca uče istražujući i izvodeći pokuse</c:v>
                </c:pt>
                <c:pt idx="3">
                  <c:v>Djeca u školi koriste različite igre za učenje(kvizovi igre križaljke)</c:v>
                </c:pt>
              </c:strCache>
            </c:strRef>
          </c:cat>
          <c:val>
            <c:numRef>
              <c:f>List1!$E$2:$E$5</c:f>
              <c:numCache>
                <c:formatCode>General</c:formatCode>
                <c:ptCount val="4"/>
                <c:pt idx="0">
                  <c:v>9</c:v>
                </c:pt>
                <c:pt idx="1">
                  <c:v>14</c:v>
                </c:pt>
                <c:pt idx="2">
                  <c:v>12</c:v>
                </c:pt>
                <c:pt idx="3">
                  <c:v>11</c:v>
                </c:pt>
              </c:numCache>
            </c:numRef>
          </c:val>
        </c:ser>
        <c:ser>
          <c:idx val="4"/>
          <c:order val="4"/>
          <c:tx>
            <c:strRef>
              <c:f>List1!$F$1</c:f>
              <c:strCache>
                <c:ptCount val="1"/>
                <c:pt idx="0">
                  <c:v>uvijek</c:v>
                </c:pt>
              </c:strCache>
            </c:strRef>
          </c:tx>
          <c:cat>
            <c:strRef>
              <c:f>List1!$A$2:$A$5</c:f>
              <c:strCache>
                <c:ptCount val="4"/>
                <c:pt idx="0">
                  <c:v>Moje dijete razumije nastave sadržaje koje objašnjava učiteljica</c:v>
                </c:pt>
                <c:pt idx="1">
                  <c:v>Učiteljica povezuje sadržaje različitih predmeta</c:v>
                </c:pt>
                <c:pt idx="2">
                  <c:v>Djeca uče istražujući i izvodeći pokuse</c:v>
                </c:pt>
                <c:pt idx="3">
                  <c:v>Djeca u školi koriste različite igre za učenje(kvizovi igre križaljke)</c:v>
                </c:pt>
              </c:strCache>
            </c:strRef>
          </c:cat>
          <c:val>
            <c:numRef>
              <c:f>List1!$F$2:$F$5</c:f>
              <c:numCache>
                <c:formatCode>General</c:formatCode>
                <c:ptCount val="4"/>
                <c:pt idx="0">
                  <c:v>15</c:v>
                </c:pt>
                <c:pt idx="1">
                  <c:v>11</c:v>
                </c:pt>
                <c:pt idx="2">
                  <c:v>4</c:v>
                </c:pt>
                <c:pt idx="3">
                  <c:v>5</c:v>
                </c:pt>
              </c:numCache>
            </c:numRef>
          </c:val>
        </c:ser>
        <c:axId val="88750720"/>
        <c:axId val="91079040"/>
      </c:barChart>
      <c:catAx>
        <c:axId val="88750720"/>
        <c:scaling>
          <c:orientation val="minMax"/>
        </c:scaling>
        <c:axPos val="b"/>
        <c:tickLblPos val="nextTo"/>
        <c:crossAx val="91079040"/>
        <c:crosses val="autoZero"/>
        <c:auto val="1"/>
        <c:lblAlgn val="ctr"/>
        <c:lblOffset val="100"/>
      </c:catAx>
      <c:valAx>
        <c:axId val="91079040"/>
        <c:scaling>
          <c:orientation val="minMax"/>
        </c:scaling>
        <c:axPos val="l"/>
        <c:majorGridlines/>
        <c:numFmt formatCode="General" sourceLinked="1"/>
        <c:tickLblPos val="nextTo"/>
        <c:crossAx val="88750720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sr-Latn-CS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r-HR"/>
  <c:chart>
    <c:plotArea>
      <c:layout/>
      <c:barChart>
        <c:barDir val="col"/>
        <c:grouping val="clustered"/>
        <c:ser>
          <c:idx val="0"/>
          <c:order val="0"/>
          <c:tx>
            <c:strRef>
              <c:f>List1!$B$1</c:f>
              <c:strCache>
                <c:ptCount val="1"/>
                <c:pt idx="0">
                  <c:v>nikada</c:v>
                </c:pt>
              </c:strCache>
            </c:strRef>
          </c:tx>
          <c:cat>
            <c:strRef>
              <c:f>List1!$A$2:$A$5</c:f>
              <c:strCache>
                <c:ptCount val="4"/>
                <c:pt idx="0">
                  <c:v>Učiteljica mom djetetu pokazuje kako tijekom učenja razlikovati bitno od nebitnog</c:v>
                </c:pt>
                <c:pt idx="1">
                  <c:v>Moje dijete u školi uči da zadatke može rješavati na više načina</c:v>
                </c:pt>
                <c:pt idx="2">
                  <c:v>Nastava se održava i izvan škole da bi djeca bolje razumjela sadržaje koje uče u školi</c:v>
                </c:pt>
                <c:pt idx="3">
                  <c:v>Učiteljica daje priliku mom djetetu da svoj uradak predstavi cijelom razredu</c:v>
                </c:pt>
              </c:strCache>
            </c:strRef>
          </c:cat>
          <c:val>
            <c:numRef>
              <c:f>List1!$B$2:$B$5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1</c:v>
                </c:pt>
                <c:pt idx="3">
                  <c:v>0</c:v>
                </c:pt>
              </c:numCache>
            </c:numRef>
          </c:val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vrlo rijetko</c:v>
                </c:pt>
              </c:strCache>
            </c:strRef>
          </c:tx>
          <c:cat>
            <c:strRef>
              <c:f>List1!$A$2:$A$5</c:f>
              <c:strCache>
                <c:ptCount val="4"/>
                <c:pt idx="0">
                  <c:v>Učiteljica mom djetetu pokazuje kako tijekom učenja razlikovati bitno od nebitnog</c:v>
                </c:pt>
                <c:pt idx="1">
                  <c:v>Moje dijete u školi uči da zadatke može rješavati na više načina</c:v>
                </c:pt>
                <c:pt idx="2">
                  <c:v>Nastava se održava i izvan škole da bi djeca bolje razumjela sadržaje koje uče u školi</c:v>
                </c:pt>
                <c:pt idx="3">
                  <c:v>Učiteljica daje priliku mom djetetu da svoj uradak predstavi cijelom razredu</c:v>
                </c:pt>
              </c:strCache>
            </c:strRef>
          </c:cat>
          <c:val>
            <c:numRef>
              <c:f>List1!$C$2:$C$5</c:f>
              <c:numCache>
                <c:formatCode>General</c:formatCode>
                <c:ptCount val="4"/>
                <c:pt idx="0">
                  <c:v>0</c:v>
                </c:pt>
                <c:pt idx="1">
                  <c:v>1</c:v>
                </c:pt>
                <c:pt idx="2">
                  <c:v>1</c:v>
                </c:pt>
                <c:pt idx="3">
                  <c:v>0</c:v>
                </c:pt>
              </c:numCache>
            </c:numRef>
          </c:val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povremeno</c:v>
                </c:pt>
              </c:strCache>
            </c:strRef>
          </c:tx>
          <c:cat>
            <c:strRef>
              <c:f>List1!$A$2:$A$5</c:f>
              <c:strCache>
                <c:ptCount val="4"/>
                <c:pt idx="0">
                  <c:v>Učiteljica mom djetetu pokazuje kako tijekom učenja razlikovati bitno od nebitnog</c:v>
                </c:pt>
                <c:pt idx="1">
                  <c:v>Moje dijete u školi uči da zadatke može rješavati na više načina</c:v>
                </c:pt>
                <c:pt idx="2">
                  <c:v>Nastava se održava i izvan škole da bi djeca bolje razumjela sadržaje koje uče u školi</c:v>
                </c:pt>
                <c:pt idx="3">
                  <c:v>Učiteljica daje priliku mom djetetu da svoj uradak predstavi cijelom razredu</c:v>
                </c:pt>
              </c:strCache>
            </c:strRef>
          </c:cat>
          <c:val>
            <c:numRef>
              <c:f>List1!$D$2:$D$5</c:f>
              <c:numCache>
                <c:formatCode>General</c:formatCode>
                <c:ptCount val="4"/>
                <c:pt idx="0">
                  <c:v>6</c:v>
                </c:pt>
                <c:pt idx="1">
                  <c:v>8</c:v>
                </c:pt>
                <c:pt idx="2">
                  <c:v>12</c:v>
                </c:pt>
                <c:pt idx="3">
                  <c:v>9</c:v>
                </c:pt>
              </c:numCache>
            </c:numRef>
          </c:val>
        </c:ser>
        <c:ser>
          <c:idx val="3"/>
          <c:order val="3"/>
          <c:tx>
            <c:strRef>
              <c:f>List1!$E$1</c:f>
              <c:strCache>
                <c:ptCount val="1"/>
                <c:pt idx="0">
                  <c:v>često</c:v>
                </c:pt>
              </c:strCache>
            </c:strRef>
          </c:tx>
          <c:cat>
            <c:strRef>
              <c:f>List1!$A$2:$A$5</c:f>
              <c:strCache>
                <c:ptCount val="4"/>
                <c:pt idx="0">
                  <c:v>Učiteljica mom djetetu pokazuje kako tijekom učenja razlikovati bitno od nebitnog</c:v>
                </c:pt>
                <c:pt idx="1">
                  <c:v>Moje dijete u školi uči da zadatke može rješavati na više načina</c:v>
                </c:pt>
                <c:pt idx="2">
                  <c:v>Nastava se održava i izvan škole da bi djeca bolje razumjela sadržaje koje uče u školi</c:v>
                </c:pt>
                <c:pt idx="3">
                  <c:v>Učiteljica daje priliku mom djetetu da svoj uradak predstavi cijelom razredu</c:v>
                </c:pt>
              </c:strCache>
            </c:strRef>
          </c:cat>
          <c:val>
            <c:numRef>
              <c:f>List1!$E$2:$E$5</c:f>
              <c:numCache>
                <c:formatCode>General</c:formatCode>
                <c:ptCount val="4"/>
                <c:pt idx="0">
                  <c:v>11</c:v>
                </c:pt>
                <c:pt idx="1">
                  <c:v>9</c:v>
                </c:pt>
                <c:pt idx="2">
                  <c:v>9</c:v>
                </c:pt>
                <c:pt idx="3">
                  <c:v>12</c:v>
                </c:pt>
              </c:numCache>
            </c:numRef>
          </c:val>
        </c:ser>
        <c:ser>
          <c:idx val="4"/>
          <c:order val="4"/>
          <c:tx>
            <c:strRef>
              <c:f>List1!$F$1</c:f>
              <c:strCache>
                <c:ptCount val="1"/>
                <c:pt idx="0">
                  <c:v>uvijek</c:v>
                </c:pt>
              </c:strCache>
            </c:strRef>
          </c:tx>
          <c:cat>
            <c:strRef>
              <c:f>List1!$A$2:$A$5</c:f>
              <c:strCache>
                <c:ptCount val="4"/>
                <c:pt idx="0">
                  <c:v>Učiteljica mom djetetu pokazuje kako tijekom učenja razlikovati bitno od nebitnog</c:v>
                </c:pt>
                <c:pt idx="1">
                  <c:v>Moje dijete u školi uči da zadatke može rješavati na više načina</c:v>
                </c:pt>
                <c:pt idx="2">
                  <c:v>Nastava se održava i izvan škole da bi djeca bolje razumjela sadržaje koje uče u školi</c:v>
                </c:pt>
                <c:pt idx="3">
                  <c:v>Učiteljica daje priliku mom djetetu da svoj uradak predstavi cijelom razredu</c:v>
                </c:pt>
              </c:strCache>
            </c:strRef>
          </c:cat>
          <c:val>
            <c:numRef>
              <c:f>List1!$F$2:$F$5</c:f>
              <c:numCache>
                <c:formatCode>General</c:formatCode>
                <c:ptCount val="4"/>
                <c:pt idx="0">
                  <c:v>11</c:v>
                </c:pt>
                <c:pt idx="1">
                  <c:v>10</c:v>
                </c:pt>
                <c:pt idx="2">
                  <c:v>5</c:v>
                </c:pt>
                <c:pt idx="3">
                  <c:v>7</c:v>
                </c:pt>
              </c:numCache>
            </c:numRef>
          </c:val>
        </c:ser>
        <c:axId val="60353920"/>
        <c:axId val="60671488"/>
      </c:barChart>
      <c:catAx>
        <c:axId val="60353920"/>
        <c:scaling>
          <c:orientation val="minMax"/>
        </c:scaling>
        <c:axPos val="b"/>
        <c:tickLblPos val="nextTo"/>
        <c:crossAx val="60671488"/>
        <c:crosses val="autoZero"/>
        <c:auto val="1"/>
        <c:lblAlgn val="ctr"/>
        <c:lblOffset val="100"/>
      </c:catAx>
      <c:valAx>
        <c:axId val="60671488"/>
        <c:scaling>
          <c:orientation val="minMax"/>
        </c:scaling>
        <c:axPos val="l"/>
        <c:majorGridlines/>
        <c:numFmt formatCode="General" sourceLinked="1"/>
        <c:tickLblPos val="nextTo"/>
        <c:crossAx val="60353920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sr-Latn-CS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r-HR"/>
  <c:chart>
    <c:plotArea>
      <c:layout/>
      <c:barChart>
        <c:barDir val="col"/>
        <c:grouping val="clustered"/>
        <c:ser>
          <c:idx val="0"/>
          <c:order val="0"/>
          <c:tx>
            <c:strRef>
              <c:f>List1!$B$1</c:f>
              <c:strCache>
                <c:ptCount val="1"/>
                <c:pt idx="0">
                  <c:v>nikada</c:v>
                </c:pt>
              </c:strCache>
            </c:strRef>
          </c:tx>
          <c:cat>
            <c:strRef>
              <c:f>List1!$A$2:$A$5</c:f>
              <c:strCache>
                <c:ptCount val="4"/>
                <c:pt idx="0">
                  <c:v>Moje dijete na nastavi radi u skupinama</c:v>
                </c:pt>
                <c:pt idx="1">
                  <c:v>Moje dijete treba pomoć u rješavanju domaće zadaće</c:v>
                </c:pt>
                <c:pt idx="2">
                  <c:v>Djeca u školi uče sadržaje koji su im od koristi u svakodnevnom životu</c:v>
                </c:pt>
                <c:pt idx="3">
                  <c:v>Učiteljica od učenika traži da obrazlože svoje mišljenje i odluke</c:v>
                </c:pt>
              </c:strCache>
            </c:strRef>
          </c:cat>
          <c:val>
            <c:numRef>
              <c:f>List1!$B$2:$B$5</c:f>
              <c:numCache>
                <c:formatCode>General</c:formatCode>
                <c:ptCount val="4"/>
                <c:pt idx="0">
                  <c:v>0</c:v>
                </c:pt>
                <c:pt idx="1">
                  <c:v>4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vrlo rijetko</c:v>
                </c:pt>
              </c:strCache>
            </c:strRef>
          </c:tx>
          <c:cat>
            <c:strRef>
              <c:f>List1!$A$2:$A$5</c:f>
              <c:strCache>
                <c:ptCount val="4"/>
                <c:pt idx="0">
                  <c:v>Moje dijete na nastavi radi u skupinama</c:v>
                </c:pt>
                <c:pt idx="1">
                  <c:v>Moje dijete treba pomoć u rješavanju domaće zadaće</c:v>
                </c:pt>
                <c:pt idx="2">
                  <c:v>Djeca u školi uče sadržaje koji su im od koristi u svakodnevnom životu</c:v>
                </c:pt>
                <c:pt idx="3">
                  <c:v>Učiteljica od učenika traži da obrazlože svoje mišljenje i odluke</c:v>
                </c:pt>
              </c:strCache>
            </c:strRef>
          </c:cat>
          <c:val>
            <c:numRef>
              <c:f>List1!$C$2:$C$5</c:f>
              <c:numCache>
                <c:formatCode>General</c:formatCode>
                <c:ptCount val="4"/>
                <c:pt idx="0">
                  <c:v>0</c:v>
                </c:pt>
                <c:pt idx="1">
                  <c:v>9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povremeno</c:v>
                </c:pt>
              </c:strCache>
            </c:strRef>
          </c:tx>
          <c:cat>
            <c:strRef>
              <c:f>List1!$A$2:$A$5</c:f>
              <c:strCache>
                <c:ptCount val="4"/>
                <c:pt idx="0">
                  <c:v>Moje dijete na nastavi radi u skupinama</c:v>
                </c:pt>
                <c:pt idx="1">
                  <c:v>Moje dijete treba pomoć u rješavanju domaće zadaće</c:v>
                </c:pt>
                <c:pt idx="2">
                  <c:v>Djeca u školi uče sadržaje koji su im od koristi u svakodnevnom životu</c:v>
                </c:pt>
                <c:pt idx="3">
                  <c:v>Učiteljica od učenika traži da obrazlože svoje mišljenje i odluke</c:v>
                </c:pt>
              </c:strCache>
            </c:strRef>
          </c:cat>
          <c:val>
            <c:numRef>
              <c:f>List1!$D$2:$D$5</c:f>
              <c:numCache>
                <c:formatCode>General</c:formatCode>
                <c:ptCount val="4"/>
                <c:pt idx="0">
                  <c:v>8</c:v>
                </c:pt>
                <c:pt idx="1">
                  <c:v>9</c:v>
                </c:pt>
                <c:pt idx="2">
                  <c:v>7</c:v>
                </c:pt>
                <c:pt idx="3">
                  <c:v>7</c:v>
                </c:pt>
              </c:numCache>
            </c:numRef>
          </c:val>
        </c:ser>
        <c:ser>
          <c:idx val="3"/>
          <c:order val="3"/>
          <c:tx>
            <c:strRef>
              <c:f>List1!$E$1</c:f>
              <c:strCache>
                <c:ptCount val="1"/>
                <c:pt idx="0">
                  <c:v>često</c:v>
                </c:pt>
              </c:strCache>
            </c:strRef>
          </c:tx>
          <c:cat>
            <c:strRef>
              <c:f>List1!$A$2:$A$5</c:f>
              <c:strCache>
                <c:ptCount val="4"/>
                <c:pt idx="0">
                  <c:v>Moje dijete na nastavi radi u skupinama</c:v>
                </c:pt>
                <c:pt idx="1">
                  <c:v>Moje dijete treba pomoć u rješavanju domaće zadaće</c:v>
                </c:pt>
                <c:pt idx="2">
                  <c:v>Djeca u školi uče sadržaje koji su im od koristi u svakodnevnom životu</c:v>
                </c:pt>
                <c:pt idx="3">
                  <c:v>Učiteljica od učenika traži da obrazlože svoje mišljenje i odluke</c:v>
                </c:pt>
              </c:strCache>
            </c:strRef>
          </c:cat>
          <c:val>
            <c:numRef>
              <c:f>List1!$E$2:$E$5</c:f>
              <c:numCache>
                <c:formatCode>General</c:formatCode>
                <c:ptCount val="4"/>
                <c:pt idx="0">
                  <c:v>15</c:v>
                </c:pt>
                <c:pt idx="1">
                  <c:v>3</c:v>
                </c:pt>
                <c:pt idx="2">
                  <c:v>16</c:v>
                </c:pt>
                <c:pt idx="3">
                  <c:v>16</c:v>
                </c:pt>
              </c:numCache>
            </c:numRef>
          </c:val>
        </c:ser>
        <c:ser>
          <c:idx val="4"/>
          <c:order val="4"/>
          <c:tx>
            <c:strRef>
              <c:f>List1!$F$1</c:f>
              <c:strCache>
                <c:ptCount val="1"/>
                <c:pt idx="0">
                  <c:v>uvijek</c:v>
                </c:pt>
              </c:strCache>
            </c:strRef>
          </c:tx>
          <c:cat>
            <c:strRef>
              <c:f>List1!$A$2:$A$5</c:f>
              <c:strCache>
                <c:ptCount val="4"/>
                <c:pt idx="0">
                  <c:v>Moje dijete na nastavi radi u skupinama</c:v>
                </c:pt>
                <c:pt idx="1">
                  <c:v>Moje dijete treba pomoć u rješavanju domaće zadaće</c:v>
                </c:pt>
                <c:pt idx="2">
                  <c:v>Djeca u školi uče sadržaje koji su im od koristi u svakodnevnom životu</c:v>
                </c:pt>
                <c:pt idx="3">
                  <c:v>Učiteljica od učenika traži da obrazlože svoje mišljenje i odluke</c:v>
                </c:pt>
              </c:strCache>
            </c:strRef>
          </c:cat>
          <c:val>
            <c:numRef>
              <c:f>List1!$F$2:$F$5</c:f>
              <c:numCache>
                <c:formatCode>General</c:formatCode>
                <c:ptCount val="4"/>
                <c:pt idx="0">
                  <c:v>5</c:v>
                </c:pt>
                <c:pt idx="1">
                  <c:v>3</c:v>
                </c:pt>
                <c:pt idx="2">
                  <c:v>5</c:v>
                </c:pt>
                <c:pt idx="3">
                  <c:v>6</c:v>
                </c:pt>
              </c:numCache>
            </c:numRef>
          </c:val>
        </c:ser>
        <c:axId val="66668032"/>
        <c:axId val="73036928"/>
      </c:barChart>
      <c:catAx>
        <c:axId val="66668032"/>
        <c:scaling>
          <c:orientation val="minMax"/>
        </c:scaling>
        <c:axPos val="b"/>
        <c:tickLblPos val="nextTo"/>
        <c:crossAx val="73036928"/>
        <c:crosses val="autoZero"/>
        <c:auto val="1"/>
        <c:lblAlgn val="ctr"/>
        <c:lblOffset val="100"/>
      </c:catAx>
      <c:valAx>
        <c:axId val="73036928"/>
        <c:scaling>
          <c:orientation val="minMax"/>
        </c:scaling>
        <c:axPos val="l"/>
        <c:majorGridlines/>
        <c:numFmt formatCode="General" sourceLinked="1"/>
        <c:tickLblPos val="nextTo"/>
        <c:crossAx val="66668032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sr-Latn-CS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1507FD-C74F-4A44-9224-7CCDBA2B023D}" type="datetimeFigureOut">
              <a:rPr lang="sr-Latn-CS" smtClean="0"/>
              <a:t>6.1.2017</a:t>
            </a:fld>
            <a:endParaRPr lang="en-GB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GB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733644-172B-4A55-ACC8-E4B88292D254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Kliknite da biste uredili stil naslova matrice</a:t>
            </a:r>
            <a:endParaRPr lang="en-GB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Kliknite da biste uredili stil podnaslova matrice</a:t>
            </a:r>
            <a:endParaRPr lang="en-GB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3895B-21D3-490D-A057-B78F23AB0E4C}" type="datetime1">
              <a:rPr lang="sr-Latn-CS" smtClean="0"/>
              <a:t>6.1.2017</a:t>
            </a:fld>
            <a:endParaRPr lang="en-GB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24D1D-30D8-4B0F-BCD7-67641BE7A71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en-GB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GB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34717-D1DD-40B6-A940-8C5B06B93B15}" type="datetime1">
              <a:rPr lang="sr-Latn-CS" smtClean="0"/>
              <a:t>6.1.2017</a:t>
            </a:fld>
            <a:endParaRPr lang="en-GB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24D1D-30D8-4B0F-BCD7-67641BE7A71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Kliknite da biste uredili stil naslova matrice</a:t>
            </a:r>
            <a:endParaRPr lang="en-GB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GB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69781-6CBF-4094-A7F6-ADAE5C38CDE0}" type="datetime1">
              <a:rPr lang="sr-Latn-CS" smtClean="0"/>
              <a:t>6.1.2017</a:t>
            </a:fld>
            <a:endParaRPr lang="en-GB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24D1D-30D8-4B0F-BCD7-67641BE7A71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en-GB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GB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B050A-9DA8-4096-8E37-6ADFF6001B35}" type="datetime1">
              <a:rPr lang="sr-Latn-CS" smtClean="0"/>
              <a:t>6.1.2017</a:t>
            </a:fld>
            <a:endParaRPr lang="en-GB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24D1D-30D8-4B0F-BCD7-67641BE7A71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Kliknite da biste uredili stil naslova matrice</a:t>
            </a:r>
            <a:endParaRPr lang="en-GB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01648-1045-4588-ADB0-FD8EF1B3413C}" type="datetime1">
              <a:rPr lang="sr-Latn-CS" smtClean="0"/>
              <a:t>6.1.2017</a:t>
            </a:fld>
            <a:endParaRPr lang="en-GB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24D1D-30D8-4B0F-BCD7-67641BE7A71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en-GB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GB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GB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A905B-DE40-4A20-B84F-EF5053D8CC7A}" type="datetime1">
              <a:rPr lang="sr-Latn-CS" smtClean="0"/>
              <a:t>6.1.2017</a:t>
            </a:fld>
            <a:endParaRPr lang="en-GB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24D1D-30D8-4B0F-BCD7-67641BE7A71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Kliknite da biste uredili stil naslova matrice</a:t>
            </a:r>
            <a:endParaRPr lang="en-GB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GB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GB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5858B-7CEA-4DF4-8312-7FE669FB6D4F}" type="datetime1">
              <a:rPr lang="sr-Latn-CS" smtClean="0"/>
              <a:t>6.1.2017</a:t>
            </a:fld>
            <a:endParaRPr lang="en-GB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24D1D-30D8-4B0F-BCD7-67641BE7A71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en-GB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116F6-FDDB-4F90-A4AE-6873787AB058}" type="datetime1">
              <a:rPr lang="sr-Latn-CS" smtClean="0"/>
              <a:t>6.1.2017</a:t>
            </a:fld>
            <a:endParaRPr lang="en-GB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24D1D-30D8-4B0F-BCD7-67641BE7A71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3D3F4-3A9A-47A7-8DDD-FEC0C0A9D64A}" type="datetime1">
              <a:rPr lang="sr-Latn-CS" smtClean="0"/>
              <a:t>6.1.2017</a:t>
            </a:fld>
            <a:endParaRPr lang="en-GB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24D1D-30D8-4B0F-BCD7-67641BE7A71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en-GB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GB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B0A90-D262-42D3-8B21-A4E7BBF4D15C}" type="datetime1">
              <a:rPr lang="sr-Latn-CS" smtClean="0"/>
              <a:t>6.1.2017</a:t>
            </a:fld>
            <a:endParaRPr lang="en-GB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24D1D-30D8-4B0F-BCD7-67641BE7A71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en-GB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4FF9F-A42B-40D6-9962-64F358702354}" type="datetime1">
              <a:rPr lang="sr-Latn-CS" smtClean="0"/>
              <a:t>6.1.2017</a:t>
            </a:fld>
            <a:endParaRPr lang="en-GB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24D1D-30D8-4B0F-BCD7-67641BE7A71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Kliknite da biste uredili stil naslova matrice</a:t>
            </a:r>
            <a:endParaRPr lang="en-GB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GB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37E95D-3DEA-4836-BD94-390513EDB94F}" type="datetime1">
              <a:rPr lang="sr-Latn-CS" smtClean="0"/>
              <a:t>6.1.2017</a:t>
            </a:fld>
            <a:endParaRPr lang="en-GB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C24D1D-30D8-4B0F-BCD7-67641BE7A715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9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766482" y="2722098"/>
            <a:ext cx="7772400" cy="1470025"/>
          </a:xfrm>
        </p:spPr>
        <p:txBody>
          <a:bodyPr/>
          <a:lstStyle/>
          <a:p>
            <a:r>
              <a:rPr lang="hr-HR" dirty="0" smtClean="0">
                <a:solidFill>
                  <a:schemeClr val="tx2"/>
                </a:solidFill>
              </a:rPr>
              <a:t>Analiza provedenog </a:t>
            </a:r>
            <a:r>
              <a:rPr lang="hr-HR" dirty="0" smtClean="0">
                <a:solidFill>
                  <a:schemeClr val="tx2"/>
                </a:solidFill>
              </a:rPr>
              <a:t>ispitivanja</a:t>
            </a:r>
            <a:br>
              <a:rPr lang="hr-HR" dirty="0" smtClean="0">
                <a:solidFill>
                  <a:schemeClr val="tx2"/>
                </a:solidFill>
              </a:rPr>
            </a:br>
            <a:r>
              <a:rPr lang="hr-HR" sz="2800" i="1" dirty="0" smtClean="0">
                <a:solidFill>
                  <a:schemeClr val="tx2"/>
                </a:solidFill>
              </a:rPr>
              <a:t>-roditelji učenika 4.razreda-</a:t>
            </a:r>
            <a:endParaRPr lang="hr-HR" i="1" dirty="0">
              <a:solidFill>
                <a:schemeClr val="tx2"/>
              </a:solidFill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4450976"/>
            <a:ext cx="6400800" cy="906850"/>
          </a:xfrm>
        </p:spPr>
        <p:txBody>
          <a:bodyPr>
            <a:normAutofit fontScale="85000" lnSpcReduction="20000"/>
          </a:bodyPr>
          <a:lstStyle/>
          <a:p>
            <a:r>
              <a:rPr lang="hr-HR" i="1" dirty="0" smtClean="0"/>
              <a:t>Tim za </a:t>
            </a:r>
            <a:r>
              <a:rPr lang="hr-HR" i="1" dirty="0" smtClean="0"/>
              <a:t>kvalitetu</a:t>
            </a:r>
          </a:p>
          <a:p>
            <a:r>
              <a:rPr lang="hr-HR" i="1" dirty="0" smtClean="0"/>
              <a:t>2016./2017.</a:t>
            </a:r>
            <a:r>
              <a:rPr lang="hr-HR" i="1" dirty="0" smtClean="0"/>
              <a:t> </a:t>
            </a:r>
            <a:endParaRPr lang="hr-HR" i="1" dirty="0" smtClean="0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1</a:t>
            </a:fld>
            <a:endParaRPr lang="en-US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1802" y="785794"/>
            <a:ext cx="3030767" cy="221457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="" xmlns:p14="http://schemas.microsoft.com/office/powerpoint/2010/main" val="38624925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</p:nvPr>
        </p:nvGraphicFramePr>
        <p:xfrm>
          <a:off x="457200" y="357166"/>
          <a:ext cx="8229600" cy="57689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24D1D-30D8-4B0F-BCD7-67641BE7A715}" type="slidenum">
              <a:rPr lang="en-GB" smtClean="0"/>
              <a:t>10</a:t>
            </a:fld>
            <a:endParaRPr lang="en-GB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24D1D-30D8-4B0F-BCD7-67641BE7A715}" type="slidenum">
              <a:rPr lang="en-GB" smtClean="0"/>
              <a:t>11</a:t>
            </a:fld>
            <a:endParaRPr lang="en-GB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</p:nvPr>
        </p:nvGraphicFramePr>
        <p:xfrm>
          <a:off x="457200" y="285728"/>
          <a:ext cx="8229600" cy="58404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24D1D-30D8-4B0F-BCD7-67641BE7A715}" type="slidenum">
              <a:rPr lang="en-GB" smtClean="0"/>
              <a:t>12</a:t>
            </a:fld>
            <a:endParaRPr lang="en-GB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</p:nvPr>
        </p:nvGraphicFramePr>
        <p:xfrm>
          <a:off x="457200" y="285728"/>
          <a:ext cx="8229600" cy="58404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Rezervirano mjesto broja slajd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24D1D-30D8-4B0F-BCD7-67641BE7A715}" type="slidenum">
              <a:rPr lang="en-GB" smtClean="0"/>
              <a:t>13</a:t>
            </a:fld>
            <a:endParaRPr lang="en-GB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</p:nvPr>
        </p:nvGraphicFramePr>
        <p:xfrm>
          <a:off x="457200" y="285728"/>
          <a:ext cx="8229600" cy="58404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Rezervirano mjesto broja slajd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24D1D-30D8-4B0F-BCD7-67641BE7A715}" type="slidenum">
              <a:rPr lang="en-GB" smtClean="0"/>
              <a:t>14</a:t>
            </a:fld>
            <a:endParaRPr lang="en-GB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</p:nvPr>
        </p:nvGraphicFramePr>
        <p:xfrm>
          <a:off x="457200" y="285728"/>
          <a:ext cx="8229600" cy="58404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Rezervirano mjesto broja slajd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24D1D-30D8-4B0F-BCD7-67641BE7A715}" type="slidenum">
              <a:rPr lang="en-GB" smtClean="0"/>
              <a:t>15</a:t>
            </a:fld>
            <a:endParaRPr lang="en-GB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</p:nvPr>
        </p:nvGraphicFramePr>
        <p:xfrm>
          <a:off x="457200" y="285728"/>
          <a:ext cx="8229600" cy="58404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Rezervirano mjesto broja slajd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24D1D-30D8-4B0F-BCD7-67641BE7A715}" type="slidenum">
              <a:rPr lang="en-GB" smtClean="0"/>
              <a:t>16</a:t>
            </a:fld>
            <a:endParaRPr lang="en-GB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Rezervirano mjesto sadržaja 4"/>
          <p:cNvGraphicFramePr>
            <a:graphicFrameLocks noGrp="1"/>
          </p:cNvGraphicFramePr>
          <p:nvPr>
            <p:ph idx="1"/>
          </p:nvPr>
        </p:nvGraphicFramePr>
        <p:xfrm>
          <a:off x="457200" y="357166"/>
          <a:ext cx="8229600" cy="57689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24D1D-30D8-4B0F-BCD7-67641BE7A715}" type="slidenum">
              <a:rPr lang="en-GB" smtClean="0"/>
              <a:t>17</a:t>
            </a:fld>
            <a:endParaRPr lang="en-GB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slov 4"/>
          <p:cNvSpPr>
            <a:spLocks noGrp="1"/>
          </p:cNvSpPr>
          <p:nvPr>
            <p:ph type="title"/>
          </p:nvPr>
        </p:nvSpPr>
        <p:spPr>
          <a:xfrm>
            <a:off x="1571604" y="3571876"/>
            <a:ext cx="5486400" cy="1009644"/>
          </a:xfrm>
        </p:spPr>
        <p:txBody>
          <a:bodyPr>
            <a:normAutofit/>
          </a:bodyPr>
          <a:lstStyle/>
          <a:p>
            <a:pPr algn="ctr"/>
            <a:r>
              <a:rPr lang="hr-HR" sz="4800" dirty="0" smtClean="0"/>
              <a:t>Mišljenje roditelja</a:t>
            </a:r>
            <a:endParaRPr lang="en-GB" sz="4800" dirty="0"/>
          </a:p>
        </p:txBody>
      </p:sp>
      <p:sp>
        <p:nvSpPr>
          <p:cNvPr id="7" name="Rezervirano mjesto teksta 6"/>
          <p:cNvSpPr>
            <a:spLocks noGrp="1"/>
          </p:cNvSpPr>
          <p:nvPr>
            <p:ph type="body" sz="half" idx="2"/>
          </p:nvPr>
        </p:nvSpPr>
        <p:spPr>
          <a:xfrm>
            <a:off x="1643042" y="4714884"/>
            <a:ext cx="5486400" cy="804862"/>
          </a:xfrm>
        </p:spPr>
        <p:txBody>
          <a:bodyPr>
            <a:normAutofit/>
          </a:bodyPr>
          <a:lstStyle/>
          <a:p>
            <a:pPr algn="ctr"/>
            <a:r>
              <a:rPr lang="hr-HR" sz="2800" dirty="0" smtClean="0"/>
              <a:t>Po predmetima</a:t>
            </a:r>
            <a:endParaRPr lang="en-GB" sz="2800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24D1D-30D8-4B0F-BCD7-67641BE7A715}" type="slidenum">
              <a:rPr lang="en-GB" smtClean="0"/>
              <a:t>18</a:t>
            </a:fld>
            <a:endParaRPr lang="en-GB"/>
          </a:p>
        </p:txBody>
      </p:sp>
      <p:graphicFrame>
        <p:nvGraphicFramePr>
          <p:cNvPr id="8" name="Grafikon 7"/>
          <p:cNvGraphicFramePr/>
          <p:nvPr/>
        </p:nvGraphicFramePr>
        <p:xfrm>
          <a:off x="1142976" y="1071546"/>
          <a:ext cx="6096000" cy="28892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Hrvatski jezik</a:t>
            </a:r>
            <a:endParaRPr lang="en-GB" dirty="0"/>
          </a:p>
        </p:txBody>
      </p:sp>
      <p:graphicFrame>
        <p:nvGraphicFramePr>
          <p:cNvPr id="5" name="Rezervirano mjesto sadržaja 4"/>
          <p:cNvGraphicFramePr>
            <a:graphicFrameLocks noGrp="1"/>
          </p:cNvGraphicFramePr>
          <p:nvPr>
            <p:ph idx="1"/>
          </p:nvPr>
        </p:nvGraphicFramePr>
        <p:xfrm>
          <a:off x="457200" y="1143000"/>
          <a:ext cx="8229600" cy="55401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19</a:t>
            </a:fld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Roditelji učenika 4. razreda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hr-HR" dirty="0" smtClean="0"/>
              <a:t>Istraživanje na uzorku od </a:t>
            </a:r>
            <a:r>
              <a:rPr lang="hr-HR" dirty="0" smtClean="0"/>
              <a:t>28 roditelja </a:t>
            </a:r>
            <a:r>
              <a:rPr lang="hr-HR" dirty="0" smtClean="0"/>
              <a:t>(</a:t>
            </a:r>
            <a:r>
              <a:rPr lang="hr-HR" dirty="0" smtClean="0"/>
              <a:t>n=28) učenika četvrtih razreda</a:t>
            </a:r>
            <a:endParaRPr lang="hr-HR" dirty="0" smtClean="0"/>
          </a:p>
          <a:p>
            <a:pPr>
              <a:buFont typeface="Arial" pitchFamily="34" charset="0"/>
              <a:buChar char="•"/>
            </a:pPr>
            <a:r>
              <a:rPr lang="hr-HR" dirty="0" smtClean="0"/>
              <a:t>Provedeno tijekom rujna i listopada školske godine 2016./2017</a:t>
            </a:r>
            <a:r>
              <a:rPr lang="hr-HR" dirty="0" smtClean="0"/>
              <a:t>.</a:t>
            </a:r>
            <a:endParaRPr lang="hr-HR" dirty="0" smtClean="0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Matematika</a:t>
            </a:r>
            <a:endParaRPr lang="en-GB" dirty="0"/>
          </a:p>
        </p:txBody>
      </p:sp>
      <p:graphicFrame>
        <p:nvGraphicFramePr>
          <p:cNvPr id="5" name="Rezervirano mjesto sadržaja 4"/>
          <p:cNvGraphicFramePr>
            <a:graphicFrameLocks noGrp="1"/>
          </p:cNvGraphicFramePr>
          <p:nvPr>
            <p:ph idx="1"/>
          </p:nvPr>
        </p:nvGraphicFramePr>
        <p:xfrm>
          <a:off x="457200" y="1143000"/>
          <a:ext cx="8229600" cy="55401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20</a:t>
            </a:fld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Engleski jezik</a:t>
            </a:r>
            <a:endParaRPr lang="en-GB" dirty="0"/>
          </a:p>
        </p:txBody>
      </p:sp>
      <p:graphicFrame>
        <p:nvGraphicFramePr>
          <p:cNvPr id="5" name="Rezervirano mjesto sadržaja 4"/>
          <p:cNvGraphicFramePr>
            <a:graphicFrameLocks noGrp="1"/>
          </p:cNvGraphicFramePr>
          <p:nvPr>
            <p:ph idx="1"/>
          </p:nvPr>
        </p:nvGraphicFramePr>
        <p:xfrm>
          <a:off x="457200" y="1143000"/>
          <a:ext cx="8229600" cy="55401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21</a:t>
            </a:fld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Zaključak:</a:t>
            </a:r>
            <a:endParaRPr lang="en-GB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LcParenR"/>
            </a:pPr>
            <a:r>
              <a:rPr lang="hr-HR" dirty="0" smtClean="0">
                <a:solidFill>
                  <a:srgbClr val="00B050"/>
                </a:solidFill>
              </a:rPr>
              <a:t>Pozitivno:</a:t>
            </a:r>
          </a:p>
          <a:p>
            <a:pPr marL="514350" indent="-514350">
              <a:buAutoNum type="alphaLcParenR"/>
            </a:pPr>
            <a:r>
              <a:rPr lang="hr-HR" dirty="0" smtClean="0">
                <a:solidFill>
                  <a:srgbClr val="FF0000"/>
                </a:solidFill>
              </a:rPr>
              <a:t>Negativno: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22</a:t>
            </a:fld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Rezervirano mjesto sadržaja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530398482"/>
              </p:ext>
            </p:extLst>
          </p:nvPr>
        </p:nvGraphicFramePr>
        <p:xfrm>
          <a:off x="507207" y="403413"/>
          <a:ext cx="8065294" cy="59314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4069163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</p:nvPr>
        </p:nvGraphicFramePr>
        <p:xfrm>
          <a:off x="507207" y="174812"/>
          <a:ext cx="8065294" cy="63066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139723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</p:nvPr>
        </p:nvGraphicFramePr>
        <p:xfrm>
          <a:off x="507207" y="336551"/>
          <a:ext cx="8065294" cy="62531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</p:nvPr>
        </p:nvGraphicFramePr>
        <p:xfrm>
          <a:off x="507207" y="282389"/>
          <a:ext cx="8065294" cy="62797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</p:nvPr>
        </p:nvGraphicFramePr>
        <p:xfrm>
          <a:off x="507207" y="255588"/>
          <a:ext cx="8065294" cy="63334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</p:nvPr>
        </p:nvGraphicFramePr>
        <p:xfrm>
          <a:off x="142844" y="215900"/>
          <a:ext cx="8715436" cy="62849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</p:nvPr>
        </p:nvGraphicFramePr>
        <p:xfrm>
          <a:off x="507207" y="282389"/>
          <a:ext cx="8065294" cy="62797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83</Words>
  <Application>Microsoft Office PowerPoint</Application>
  <PresentationFormat>Prikaz na zaslonu (4:3)</PresentationFormat>
  <Paragraphs>37</Paragraphs>
  <Slides>22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22</vt:i4>
      </vt:variant>
    </vt:vector>
  </HeadingPairs>
  <TitlesOfParts>
    <vt:vector size="23" baseType="lpstr">
      <vt:lpstr>Office tema</vt:lpstr>
      <vt:lpstr>Analiza provedenog ispitivanja -roditelji učenika 4.razreda-</vt:lpstr>
      <vt:lpstr>Roditelji učenika 4. razreda</vt:lpstr>
      <vt:lpstr>Slajd 3</vt:lpstr>
      <vt:lpstr>Slajd 4</vt:lpstr>
      <vt:lpstr>Slajd 5</vt:lpstr>
      <vt:lpstr>Slajd 6</vt:lpstr>
      <vt:lpstr>Slajd 7</vt:lpstr>
      <vt:lpstr>Slajd 8</vt:lpstr>
      <vt:lpstr>Slajd 9</vt:lpstr>
      <vt:lpstr>Slajd 10</vt:lpstr>
      <vt:lpstr>Slajd 11</vt:lpstr>
      <vt:lpstr>Slajd 12</vt:lpstr>
      <vt:lpstr>Slajd 13</vt:lpstr>
      <vt:lpstr>Slajd 14</vt:lpstr>
      <vt:lpstr>Slajd 15</vt:lpstr>
      <vt:lpstr>Slajd 16</vt:lpstr>
      <vt:lpstr>Slajd 17</vt:lpstr>
      <vt:lpstr>Mišljenje roditelja</vt:lpstr>
      <vt:lpstr>Hrvatski jezik</vt:lpstr>
      <vt:lpstr>Matematika</vt:lpstr>
      <vt:lpstr>Engleski jezik</vt:lpstr>
      <vt:lpstr>Zaključak: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Analiza provedenog ispitivanja</dc:title>
  <dc:creator>korisnik</dc:creator>
  <cp:lastModifiedBy>korisnik</cp:lastModifiedBy>
  <cp:revision>10</cp:revision>
  <dcterms:created xsi:type="dcterms:W3CDTF">2017-01-06T15:06:44Z</dcterms:created>
  <dcterms:modified xsi:type="dcterms:W3CDTF">2017-01-06T16:32:54Z</dcterms:modified>
</cp:coreProperties>
</file>