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7" r:id="rId15"/>
    <p:sldId id="278" r:id="rId16"/>
    <p:sldId id="279" r:id="rId17"/>
    <p:sldId id="280" r:id="rId18"/>
    <p:sldId id="281" r:id="rId19"/>
    <p:sldId id="282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Družim se s mnogo prijatelja iz razreda.</c:v>
                </c:pt>
                <c:pt idx="1">
                  <c:v>Mi smo u razredu složni.</c:v>
                </c:pt>
                <c:pt idx="2">
                  <c:v>Učiteljica s nama razgovara o uspjehu koji neki učenik iz razreda postigne u školi ili izvan škole.</c:v>
                </c:pt>
                <c:pt idx="3">
                  <c:v>U razredu ima učenika s kojima se drugi učenici ne druže.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Družim se s mnogo prijatelja iz razreda.</c:v>
                </c:pt>
                <c:pt idx="1">
                  <c:v>Mi smo u razredu složni.</c:v>
                </c:pt>
                <c:pt idx="2">
                  <c:v>Učiteljica s nama razgovara o uspjehu koji neki učenik iz razreda postigne u školi ili izvan škole.</c:v>
                </c:pt>
                <c:pt idx="3">
                  <c:v>U razredu ima učenika s kojima se drugi učenici ne druže.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Družim se s mnogo prijatelja iz razreda.</c:v>
                </c:pt>
                <c:pt idx="1">
                  <c:v>Mi smo u razredu složni.</c:v>
                </c:pt>
                <c:pt idx="2">
                  <c:v>Učiteljica s nama razgovara o uspjehu koji neki učenik iz razreda postigne u školi ili izvan škole.</c:v>
                </c:pt>
                <c:pt idx="3">
                  <c:v>U razredu ima učenika s kojima se drugi učenici ne druže.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11</c:v>
                </c:pt>
                <c:pt idx="1">
                  <c:v>17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Družim se s mnogo prijatelja iz razreda.</c:v>
                </c:pt>
                <c:pt idx="1">
                  <c:v>Mi smo u razredu složni.</c:v>
                </c:pt>
                <c:pt idx="2">
                  <c:v>Učiteljica s nama razgovara o uspjehu koji neki učenik iz razreda postigne u školi ili izvan škole.</c:v>
                </c:pt>
                <c:pt idx="3">
                  <c:v>U razredu ima učenika s kojima se drugi učenici ne druže.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11</c:v>
                </c:pt>
                <c:pt idx="1">
                  <c:v>7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axId val="396726936"/>
        <c:axId val="396728504"/>
      </c:barChart>
      <c:catAx>
        <c:axId val="396726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aseline="0">
                <a:latin typeface="Calibri" pitchFamily="34" charset="0"/>
              </a:defRPr>
            </a:pPr>
            <a:endParaRPr lang="sr-Latn-RS"/>
          </a:p>
        </c:txPr>
        <c:crossAx val="396728504"/>
        <c:crosses val="autoZero"/>
        <c:auto val="1"/>
        <c:lblAlgn val="ctr"/>
        <c:lblOffset val="100"/>
        <c:noMultiLvlLbl val="0"/>
      </c:catAx>
      <c:valAx>
        <c:axId val="396728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sr-Latn-RS"/>
          </a:p>
        </c:txPr>
        <c:crossAx val="3967269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621577639376125"/>
          <c:y val="1.2846698592342391E-2"/>
          <c:w val="0.48284440972779202"/>
          <c:h val="0.14396091366664504"/>
        </c:manualLayout>
      </c:layout>
      <c:overlay val="0"/>
      <c:txPr>
        <a:bodyPr rot="0" vert="horz"/>
        <a:lstStyle/>
        <a:p>
          <a:pPr>
            <a:defRPr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Znam svoje ocjene.</c:v>
                </c:pt>
                <c:pt idx="1">
                  <c:v>Jasno mi je što trebam znati i učiniti da bih dobio dobru ocjenu.</c:v>
                </c:pt>
                <c:pt idx="2">
                  <c:v>Učiteljica me pita što mislim o svom radu (što je dobro, što trebam popraviti, koju ocjenu zaslužujem).</c:v>
                </c:pt>
                <c:pt idx="3">
                  <c:v>Učiteljica mi kaže što sam dobro napravio, ali i što još trebam naučiti ili učiniti kako bih dobio bolju ocjenu.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Znam svoje ocjene.</c:v>
                </c:pt>
                <c:pt idx="1">
                  <c:v>Jasno mi je što trebam znati i učiniti da bih dobio dobru ocjenu.</c:v>
                </c:pt>
                <c:pt idx="2">
                  <c:v>Učiteljica me pita što mislim o svom radu (što je dobro, što trebam popraviti, koju ocjenu zaslužujem).</c:v>
                </c:pt>
                <c:pt idx="3">
                  <c:v>Učiteljica mi kaže što sam dobro napravio, ali i što još trebam naučiti ili učiniti kako bih dobio bolju ocjenu.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Znam svoje ocjene.</c:v>
                </c:pt>
                <c:pt idx="1">
                  <c:v>Jasno mi je što trebam znati i učiniti da bih dobio dobru ocjenu.</c:v>
                </c:pt>
                <c:pt idx="2">
                  <c:v>Učiteljica me pita što mislim o svom radu (što je dobro, što trebam popraviti, koju ocjenu zaslužujem).</c:v>
                </c:pt>
                <c:pt idx="3">
                  <c:v>Učiteljica mi kaže što sam dobro napravio, ali i što još trebam naučiti ili učiniti kako bih dobio bolju ocjenu.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Znam svoje ocjene.</c:v>
                </c:pt>
                <c:pt idx="1">
                  <c:v>Jasno mi je što trebam znati i učiniti da bih dobio dobru ocjenu.</c:v>
                </c:pt>
                <c:pt idx="2">
                  <c:v>Učiteljica me pita što mislim o svom radu (što je dobro, što trebam popraviti, koju ocjenu zaslužujem).</c:v>
                </c:pt>
                <c:pt idx="3">
                  <c:v>Učiteljica mi kaže što sam dobro napravio, ali i što još trebam naučiti ili učiniti kako bih dobio bolju ocjenu.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Znam svoje ocjene.</c:v>
                </c:pt>
                <c:pt idx="1">
                  <c:v>Jasno mi je što trebam znati i učiniti da bih dobio dobru ocjenu.</c:v>
                </c:pt>
                <c:pt idx="2">
                  <c:v>Učiteljica me pita što mislim o svom radu (što je dobro, što trebam popraviti, koju ocjenu zaslužujem).</c:v>
                </c:pt>
                <c:pt idx="3">
                  <c:v>Učiteljica mi kaže što sam dobro napravio, ali i što još trebam naučiti ili učiniti kako bih dobio bolju ocjenu.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29</c:v>
                </c:pt>
                <c:pt idx="1">
                  <c:v>21</c:v>
                </c:pt>
                <c:pt idx="2">
                  <c:v>15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697584"/>
        <c:axId val="395696408"/>
      </c:barChart>
      <c:catAx>
        <c:axId val="39569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5696408"/>
        <c:crosses val="autoZero"/>
        <c:auto val="1"/>
        <c:lblAlgn val="ctr"/>
        <c:lblOffset val="100"/>
        <c:noMultiLvlLbl val="0"/>
      </c:catAx>
      <c:valAx>
        <c:axId val="395696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5697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nas pita što mislimo o uratku drugih učenika (što je dobro, što treba popraviti, koju ocjenu zaslužuje).</c:v>
                </c:pt>
                <c:pt idx="1">
                  <c:v>Učiteljica je pravedna u ocjenjivanju.</c:v>
                </c:pt>
                <c:pt idx="2">
                  <c:v>Ako naučim bolje nego inače, učiteljica me ocijeni višom ocjenom.</c:v>
                </c:pt>
                <c:pt idx="3">
                  <c:v>S učiteljicom pregledavam svoje uratke da bismo zajedno utvrdili kako napredujem.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nas pita što mislimo o uratku drugih učenika (što je dobro, što treba popraviti, koju ocjenu zaslužuje).</c:v>
                </c:pt>
                <c:pt idx="1">
                  <c:v>Učiteljica je pravedna u ocjenjivanju.</c:v>
                </c:pt>
                <c:pt idx="2">
                  <c:v>Ako naučim bolje nego inače, učiteljica me ocijeni višom ocjenom.</c:v>
                </c:pt>
                <c:pt idx="3">
                  <c:v>S učiteljicom pregledavam svoje uratke da bismo zajedno utvrdili kako napredujem.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nas pita što mislimo o uratku drugih učenika (što je dobro, što treba popraviti, koju ocjenu zaslužuje).</c:v>
                </c:pt>
                <c:pt idx="1">
                  <c:v>Učiteljica je pravedna u ocjenjivanju.</c:v>
                </c:pt>
                <c:pt idx="2">
                  <c:v>Ako naučim bolje nego inače, učiteljica me ocijeni višom ocjenom.</c:v>
                </c:pt>
                <c:pt idx="3">
                  <c:v>S učiteljicom pregledavam svoje uratke da bismo zajedno utvrdili kako napredujem.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nas pita što mislimo o uratku drugih učenika (što je dobro, što treba popraviti, koju ocjenu zaslužuje).</c:v>
                </c:pt>
                <c:pt idx="1">
                  <c:v>Učiteljica je pravedna u ocjenjivanju.</c:v>
                </c:pt>
                <c:pt idx="2">
                  <c:v>Ako naučim bolje nego inače, učiteljica me ocijeni višom ocjenom.</c:v>
                </c:pt>
                <c:pt idx="3">
                  <c:v>S učiteljicom pregledavam svoje uratke da bismo zajedno utvrdili kako napredujem.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15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nas pita što mislimo o uratku drugih učenika (što je dobro, što treba popraviti, koju ocjenu zaslužuje).</c:v>
                </c:pt>
                <c:pt idx="1">
                  <c:v>Učiteljica je pravedna u ocjenjivanju.</c:v>
                </c:pt>
                <c:pt idx="2">
                  <c:v>Ako naučim bolje nego inače, učiteljica me ocijeni višom ocjenom.</c:v>
                </c:pt>
                <c:pt idx="3">
                  <c:v>S učiteljicom pregledavam svoje uratke da bismo zajedno utvrdili kako napredujem.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5</c:v>
                </c:pt>
                <c:pt idx="1">
                  <c:v>23</c:v>
                </c:pt>
                <c:pt idx="2">
                  <c:v>16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695624"/>
        <c:axId val="266289264"/>
      </c:barChart>
      <c:catAx>
        <c:axId val="395695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6289264"/>
        <c:crosses val="autoZero"/>
        <c:auto val="1"/>
        <c:lblAlgn val="ctr"/>
        <c:lblOffset val="100"/>
        <c:noMultiLvlLbl val="0"/>
      </c:catAx>
      <c:valAx>
        <c:axId val="26628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5695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Stupac2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Stupac3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446688"/>
        <c:axId val="400447080"/>
      </c:barChart>
      <c:catAx>
        <c:axId val="40044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0447080"/>
        <c:crosses val="autoZero"/>
        <c:auto val="1"/>
        <c:lblAlgn val="ctr"/>
        <c:lblOffset val="100"/>
        <c:noMultiLvlLbl val="0"/>
      </c:catAx>
      <c:valAx>
        <c:axId val="400447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446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Hrvatski jezik mi je zanimljiv predmet</c:v>
                </c:pt>
                <c:pt idx="1">
                  <c:v>Lako učim predmet Hrvatski jezik</c:v>
                </c:pt>
                <c:pt idx="2">
                  <c:v>Previše toga učimo na satu Hrvatskog jezika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Hrvatski jezik mi je zanimljiv predmet</c:v>
                </c:pt>
                <c:pt idx="1">
                  <c:v>Lako učim predmet Hrvatski jezik</c:v>
                </c:pt>
                <c:pt idx="2">
                  <c:v>Previše toga učimo na satu Hrvatskog jezika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12</c:v>
                </c:pt>
                <c:pt idx="1">
                  <c:v>7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Hrvatski jezik mi je zanimljiv predmet</c:v>
                </c:pt>
                <c:pt idx="1">
                  <c:v>Lako učim predmet Hrvatski jezik</c:v>
                </c:pt>
                <c:pt idx="2">
                  <c:v>Previše toga učimo na satu Hrvatskog jezika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12</c:v>
                </c:pt>
                <c:pt idx="1">
                  <c:v>18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450608"/>
        <c:axId val="400447472"/>
      </c:barChart>
      <c:catAx>
        <c:axId val="400450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0447472"/>
        <c:crosses val="autoZero"/>
        <c:auto val="1"/>
        <c:lblAlgn val="ctr"/>
        <c:lblOffset val="100"/>
        <c:noMultiLvlLbl val="0"/>
      </c:catAx>
      <c:valAx>
        <c:axId val="400447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450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Priroda i društvo mi je zanimljiv predmet</c:v>
                </c:pt>
                <c:pt idx="1">
                  <c:v>Lako učim predmet Priroda i društvo</c:v>
                </c:pt>
                <c:pt idx="2">
                  <c:v>Previše toga učimo na satu Prirode i društva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Priroda i društvo mi je zanimljiv predmet</c:v>
                </c:pt>
                <c:pt idx="1">
                  <c:v>Lako učim predmet Priroda i društvo</c:v>
                </c:pt>
                <c:pt idx="2">
                  <c:v>Previše toga učimo na satu Prirode i društva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9</c:v>
                </c:pt>
                <c:pt idx="1">
                  <c:v>13</c:v>
                </c:pt>
                <c:pt idx="2">
                  <c:v>11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Priroda i društvo mi je zanimljiv predmet</c:v>
                </c:pt>
                <c:pt idx="1">
                  <c:v>Lako učim predmet Priroda i društvo</c:v>
                </c:pt>
                <c:pt idx="2">
                  <c:v>Previše toga učimo na satu Prirode i društva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15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454920"/>
        <c:axId val="400451000"/>
      </c:barChart>
      <c:catAx>
        <c:axId val="400454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0451000"/>
        <c:crosses val="autoZero"/>
        <c:auto val="1"/>
        <c:lblAlgn val="ctr"/>
        <c:lblOffset val="100"/>
        <c:noMultiLvlLbl val="0"/>
      </c:catAx>
      <c:valAx>
        <c:axId val="400451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454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Matematika mi je zanimljiv predmet</c:v>
                </c:pt>
                <c:pt idx="1">
                  <c:v>Lako učim predmet Matematika</c:v>
                </c:pt>
                <c:pt idx="2">
                  <c:v>Previše toga učimo na satu Matematike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Matematika mi je zanimljiv predmet</c:v>
                </c:pt>
                <c:pt idx="1">
                  <c:v>Lako učim predmet Matematika</c:v>
                </c:pt>
                <c:pt idx="2">
                  <c:v>Previše toga učimo na satu Matematike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Matematika mi je zanimljiv predmet</c:v>
                </c:pt>
                <c:pt idx="1">
                  <c:v>Lako učim predmet Matematika</c:v>
                </c:pt>
                <c:pt idx="2">
                  <c:v>Previše toga učimo na satu Matematike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20</c:v>
                </c:pt>
                <c:pt idx="1">
                  <c:v>17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452176"/>
        <c:axId val="400452960"/>
      </c:barChart>
      <c:catAx>
        <c:axId val="400452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0452960"/>
        <c:crosses val="autoZero"/>
        <c:auto val="1"/>
        <c:lblAlgn val="ctr"/>
        <c:lblOffset val="100"/>
        <c:noMultiLvlLbl val="0"/>
      </c:catAx>
      <c:valAx>
        <c:axId val="40045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452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Engleski jezik mi je zanimljiv predmet</c:v>
                </c:pt>
                <c:pt idx="1">
                  <c:v>Lako učim predmet Engleski jezik</c:v>
                </c:pt>
                <c:pt idx="2">
                  <c:v>Previše toga učimo na satu Engleskog jezika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Engleski jezik mi je zanimljiv predmet</c:v>
                </c:pt>
                <c:pt idx="1">
                  <c:v>Lako učim predmet Engleski jezik</c:v>
                </c:pt>
                <c:pt idx="2">
                  <c:v>Previše toga učimo na satu Engleskog jezika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7</c:v>
                </c:pt>
                <c:pt idx="1">
                  <c:v>14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Engleski jezik mi je zanimljiv predmet</c:v>
                </c:pt>
                <c:pt idx="1">
                  <c:v>Lako učim predmet Engleski jezik</c:v>
                </c:pt>
                <c:pt idx="2">
                  <c:v>Previše toga učimo na satu Engleskog jezika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18</c:v>
                </c:pt>
                <c:pt idx="1">
                  <c:v>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453744"/>
        <c:axId val="400460408"/>
      </c:barChart>
      <c:catAx>
        <c:axId val="400453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0460408"/>
        <c:crosses val="autoZero"/>
        <c:auto val="1"/>
        <c:lblAlgn val="ctr"/>
        <c:lblOffset val="100"/>
        <c:noMultiLvlLbl val="0"/>
      </c:catAx>
      <c:valAx>
        <c:axId val="400460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453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Bojim se nekih učenika.</c:v>
                </c:pt>
                <c:pt idx="1">
                  <c:v>U školi se osjećam uspješno.</c:v>
                </c:pt>
                <c:pt idx="2">
                  <c:v>U školi nas uče da pomažemo jedni drugima.</c:v>
                </c:pt>
                <c:pt idx="3">
                  <c:v>Volim ići u školu.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25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Bojim se nekih učenika.</c:v>
                </c:pt>
                <c:pt idx="1">
                  <c:v>U školi se osjećam uspješno.</c:v>
                </c:pt>
                <c:pt idx="2">
                  <c:v>U školi nas uče da pomažemo jedni drugima.</c:v>
                </c:pt>
                <c:pt idx="3">
                  <c:v>Volim ići u školu.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Bojim se nekih učenika.</c:v>
                </c:pt>
                <c:pt idx="1">
                  <c:v>U školi se osjećam uspješno.</c:v>
                </c:pt>
                <c:pt idx="2">
                  <c:v>U školi nas uče da pomažemo jedni drugima.</c:v>
                </c:pt>
                <c:pt idx="3">
                  <c:v>Volim ići u školu.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Bojim se nekih učenika.</c:v>
                </c:pt>
                <c:pt idx="1">
                  <c:v>U školi se osjećam uspješno.</c:v>
                </c:pt>
                <c:pt idx="2">
                  <c:v>U školi nas uče da pomažemo jedni drugima.</c:v>
                </c:pt>
                <c:pt idx="3">
                  <c:v>Volim ići u školu.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Bojim se nekih učenika.</c:v>
                </c:pt>
                <c:pt idx="1">
                  <c:v>U školi se osjećam uspješno.</c:v>
                </c:pt>
                <c:pt idx="2">
                  <c:v>U školi nas uče da pomažemo jedni drugima.</c:v>
                </c:pt>
                <c:pt idx="3">
                  <c:v>Volim ići u školu.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17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719096"/>
        <c:axId val="396719488"/>
      </c:barChart>
      <c:catAx>
        <c:axId val="396719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6719488"/>
        <c:crosses val="autoZero"/>
        <c:auto val="1"/>
        <c:lblAlgn val="ctr"/>
        <c:lblOffset val="100"/>
        <c:noMultiLvlLbl val="0"/>
      </c:catAx>
      <c:valAx>
        <c:axId val="396719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719096"/>
        <c:crosses val="autoZero"/>
        <c:crossBetween val="between"/>
      </c:valAx>
      <c:spPr>
        <a:ln>
          <a:prstDash val="sysDot"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prstDash val="sysDot"/>
    </a:ln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Boli me trbuh ili glava kad trebam ići u školu ili kad sam u školi.</c:v>
                </c:pt>
                <c:pt idx="1">
                  <c:v>Rado sudjelujem u školskim aktivnostima.</c:v>
                </c:pt>
                <c:pt idx="2">
                  <c:v>U školi se osjećam sigurno.</c:v>
                </c:pt>
                <c:pt idx="3">
                  <c:v>Bojim se da ću dobiti lošu ocjenu u školi.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Boli me trbuh ili glava kad trebam ići u školu ili kad sam u školi.</c:v>
                </c:pt>
                <c:pt idx="1">
                  <c:v>Rado sudjelujem u školskim aktivnostima.</c:v>
                </c:pt>
                <c:pt idx="2">
                  <c:v>U školi se osjećam sigurno.</c:v>
                </c:pt>
                <c:pt idx="3">
                  <c:v>Bojim se da ću dobiti lošu ocjenu u školi.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2">
                  <c:v>0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Boli me trbuh ili glava kad trebam ići u školu ili kad sam u školi.</c:v>
                </c:pt>
                <c:pt idx="1">
                  <c:v>Rado sudjelujem u školskim aktivnostima.</c:v>
                </c:pt>
                <c:pt idx="2">
                  <c:v>U školi se osjećam sigurno.</c:v>
                </c:pt>
                <c:pt idx="3">
                  <c:v>Bojim se da ću dobiti lošu ocjenu u školi.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Boli me trbuh ili glava kad trebam ići u školu ili kad sam u školi.</c:v>
                </c:pt>
                <c:pt idx="1">
                  <c:v>Rado sudjelujem u školskim aktivnostima.</c:v>
                </c:pt>
                <c:pt idx="2">
                  <c:v>U školi se osjećam sigurno.</c:v>
                </c:pt>
                <c:pt idx="3">
                  <c:v>Bojim se da ću dobiti lošu ocjenu u školi.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Boli me trbuh ili glava kad trebam ići u školu ili kad sam u školi.</c:v>
                </c:pt>
                <c:pt idx="1">
                  <c:v>Rado sudjelujem u školskim aktivnostima.</c:v>
                </c:pt>
                <c:pt idx="2">
                  <c:v>U školi se osjećam sigurno.</c:v>
                </c:pt>
                <c:pt idx="3">
                  <c:v>Bojim se da ću dobiti lošu ocjenu u školi.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</c:v>
                </c:pt>
                <c:pt idx="1">
                  <c:v>19</c:v>
                </c:pt>
                <c:pt idx="2">
                  <c:v>21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720664"/>
        <c:axId val="396733208"/>
      </c:barChart>
      <c:catAx>
        <c:axId val="396720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6733208"/>
        <c:crosses val="autoZero"/>
        <c:auto val="1"/>
        <c:lblAlgn val="ctr"/>
        <c:lblOffset val="100"/>
        <c:noMultiLvlLbl val="0"/>
      </c:catAx>
      <c:valAx>
        <c:axId val="396733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720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se prema svim učenicima ponaša prijateljski i s poštovanjem.</c:v>
                </c:pt>
                <c:pt idx="1">
                  <c:v>U razredu mogu slobodno reći što mislim.</c:v>
                </c:pt>
                <c:pt idx="2">
                  <c:v>Učiteljica me hvali.</c:v>
                </c:pt>
                <c:pt idx="3">
                  <c:v>Učiteljica s nama dogovara kako ćemo nešto učiti.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se prema svim učenicima ponaša prijateljski i s poštovanjem.</c:v>
                </c:pt>
                <c:pt idx="1">
                  <c:v>U razredu mogu slobodno reći što mislim.</c:v>
                </c:pt>
                <c:pt idx="2">
                  <c:v>Učiteljica me hvali.</c:v>
                </c:pt>
                <c:pt idx="3">
                  <c:v>Učiteljica s nama dogovara kako ćemo nešto učiti.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se prema svim učenicima ponaša prijateljski i s poštovanjem.</c:v>
                </c:pt>
                <c:pt idx="1">
                  <c:v>U razredu mogu slobodno reći što mislim.</c:v>
                </c:pt>
                <c:pt idx="2">
                  <c:v>Učiteljica me hvali.</c:v>
                </c:pt>
                <c:pt idx="3">
                  <c:v>Učiteljica s nama dogovara kako ćemo nešto učiti.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se prema svim učenicima ponaša prijateljski i s poštovanjem.</c:v>
                </c:pt>
                <c:pt idx="1">
                  <c:v>U razredu mogu slobodno reći što mislim.</c:v>
                </c:pt>
                <c:pt idx="2">
                  <c:v>Učiteljica me hvali.</c:v>
                </c:pt>
                <c:pt idx="3">
                  <c:v>Učiteljica s nama dogovara kako ćemo nešto učiti.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12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se prema svim učenicima ponaša prijateljski i s poštovanjem.</c:v>
                </c:pt>
                <c:pt idx="1">
                  <c:v>U razredu mogu slobodno reći što mislim.</c:v>
                </c:pt>
                <c:pt idx="2">
                  <c:v>Učiteljica me hvali.</c:v>
                </c:pt>
                <c:pt idx="3">
                  <c:v>Učiteljica s nama dogovara kako ćemo nešto učiti.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24</c:v>
                </c:pt>
                <c:pt idx="1">
                  <c:v>14</c:v>
                </c:pt>
                <c:pt idx="2">
                  <c:v>8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732816"/>
        <c:axId val="396732032"/>
      </c:barChart>
      <c:catAx>
        <c:axId val="39673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6732032"/>
        <c:crosses val="autoZero"/>
        <c:auto val="1"/>
        <c:lblAlgn val="ctr"/>
        <c:lblOffset val="100"/>
        <c:noMultiLvlLbl val="0"/>
      </c:catAx>
      <c:valAx>
        <c:axId val="396732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732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nas uči primjerenom ponašanju u svakoj prigodi.</c:v>
                </c:pt>
                <c:pt idx="1">
                  <c:v>Učiteljica se pridržava naših dogovora.</c:v>
                </c:pt>
                <c:pt idx="2">
                  <c:v>S učiteljicom razgovaram i izvan nastave (pod odmorom, izvan škole...).</c:v>
                </c:pt>
                <c:pt idx="3">
                  <c:v>Učiteljica nam se ispriča kada pogriješi.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nas uči primjerenom ponašanju u svakoj prigodi.</c:v>
                </c:pt>
                <c:pt idx="1">
                  <c:v>Učiteljica se pridržava naših dogovora.</c:v>
                </c:pt>
                <c:pt idx="2">
                  <c:v>S učiteljicom razgovaram i izvan nastave (pod odmorom, izvan škole...).</c:v>
                </c:pt>
                <c:pt idx="3">
                  <c:v>Učiteljica nam se ispriča kada pogriješi.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nas uči primjerenom ponašanju u svakoj prigodi.</c:v>
                </c:pt>
                <c:pt idx="1">
                  <c:v>Učiteljica se pridržava naših dogovora.</c:v>
                </c:pt>
                <c:pt idx="2">
                  <c:v>S učiteljicom razgovaram i izvan nastave (pod odmorom, izvan škole...).</c:v>
                </c:pt>
                <c:pt idx="3">
                  <c:v>Učiteljica nam se ispriča kada pogriješi.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nas uči primjerenom ponašanju u svakoj prigodi.</c:v>
                </c:pt>
                <c:pt idx="1">
                  <c:v>Učiteljica se pridržava naših dogovora.</c:v>
                </c:pt>
                <c:pt idx="2">
                  <c:v>S učiteljicom razgovaram i izvan nastave (pod odmorom, izvan škole...).</c:v>
                </c:pt>
                <c:pt idx="3">
                  <c:v>Učiteljica nam se ispriča kada pogriješi.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nas uči primjerenom ponašanju u svakoj prigodi.</c:v>
                </c:pt>
                <c:pt idx="1">
                  <c:v>Učiteljica se pridržava naših dogovora.</c:v>
                </c:pt>
                <c:pt idx="2">
                  <c:v>S učiteljicom razgovaram i izvan nastave (pod odmorom, izvan škole...).</c:v>
                </c:pt>
                <c:pt idx="3">
                  <c:v>Učiteljica nam se ispriča kada pogriješi.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22</c:v>
                </c:pt>
                <c:pt idx="1">
                  <c:v>17</c:v>
                </c:pt>
                <c:pt idx="2">
                  <c:v>7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733600"/>
        <c:axId val="396730464"/>
      </c:barChart>
      <c:catAx>
        <c:axId val="396733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6730464"/>
        <c:crosses val="autoZero"/>
        <c:auto val="1"/>
        <c:lblAlgn val="ctr"/>
        <c:lblOffset val="100"/>
        <c:noMultiLvlLbl val="0"/>
      </c:catAx>
      <c:valAx>
        <c:axId val="396730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733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nastanu problemi, učiteljica nas pita kako bismo ih riješili.</c:v>
                </c:pt>
                <c:pt idx="1">
                  <c:v>Učiteljica razumije moje potrebe i probleme.</c:v>
                </c:pt>
                <c:pt idx="2">
                  <c:v>Na satu mogu birati različite zadatke.</c:v>
                </c:pt>
                <c:pt idx="3">
                  <c:v>Kada nešto ne razumijem ili želim znati, mogu slobodno pitati učiteljicu.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nastanu problemi, učiteljica nas pita kako bismo ih riješili.</c:v>
                </c:pt>
                <c:pt idx="1">
                  <c:v>Učiteljica razumije moje potrebe i probleme.</c:v>
                </c:pt>
                <c:pt idx="2">
                  <c:v>Na satu mogu birati različite zadatke.</c:v>
                </c:pt>
                <c:pt idx="3">
                  <c:v>Kada nešto ne razumijem ili želim znati, mogu slobodno pitati učiteljicu.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nastanu problemi, učiteljica nas pita kako bismo ih riješili.</c:v>
                </c:pt>
                <c:pt idx="1">
                  <c:v>Učiteljica razumije moje potrebe i probleme.</c:v>
                </c:pt>
                <c:pt idx="2">
                  <c:v>Na satu mogu birati različite zadatke.</c:v>
                </c:pt>
                <c:pt idx="3">
                  <c:v>Kada nešto ne razumijem ili želim znati, mogu slobodno pitati učiteljicu.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12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nastanu problemi, učiteljica nas pita kako bismo ih riješili.</c:v>
                </c:pt>
                <c:pt idx="1">
                  <c:v>Učiteljica razumije moje potrebe i probleme.</c:v>
                </c:pt>
                <c:pt idx="2">
                  <c:v>Na satu mogu birati različite zadatke.</c:v>
                </c:pt>
                <c:pt idx="3">
                  <c:v>Kada nešto ne razumijem ili želim znati, mogu slobodno pitati učiteljicu.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nastanu problemi, učiteljica nas pita kako bismo ih riješili.</c:v>
                </c:pt>
                <c:pt idx="1">
                  <c:v>Učiteljica razumije moje potrebe i probleme.</c:v>
                </c:pt>
                <c:pt idx="2">
                  <c:v>Na satu mogu birati različite zadatke.</c:v>
                </c:pt>
                <c:pt idx="3">
                  <c:v>Kada nešto ne razumijem ili želim znati, mogu slobodno pitati učiteljicu.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20</c:v>
                </c:pt>
                <c:pt idx="1">
                  <c:v>17</c:v>
                </c:pt>
                <c:pt idx="2">
                  <c:v>2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731640"/>
        <c:axId val="395683080"/>
      </c:barChart>
      <c:catAx>
        <c:axId val="396731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5683080"/>
        <c:crosses val="autoZero"/>
        <c:auto val="1"/>
        <c:lblAlgn val="ctr"/>
        <c:lblOffset val="100"/>
        <c:noMultiLvlLbl val="0"/>
      </c:catAx>
      <c:valAx>
        <c:axId val="395683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731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Razumijem kad nam učiteljica nešto objašnjava.</c:v>
                </c:pt>
                <c:pt idx="1">
                  <c:v>Na nastavi povezujemo sadržaje različitih predmeta (npr. Hrvatskoga jezika i Prirode i društva).</c:v>
                </c:pt>
                <c:pt idx="2">
                  <c:v>Učimo istražujući i izvodeći pokuse.</c:v>
                </c:pt>
                <c:pt idx="3">
                  <c:v>U školi koristimo različite igre za učenje (domino, križaljke, kvizovi...).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Razumijem kad nam učiteljica nešto objašnjava.</c:v>
                </c:pt>
                <c:pt idx="1">
                  <c:v>Na nastavi povezujemo sadržaje različitih predmeta (npr. Hrvatskoga jezika i Prirode i društva).</c:v>
                </c:pt>
                <c:pt idx="2">
                  <c:v>Učimo istražujući i izvodeći pokuse.</c:v>
                </c:pt>
                <c:pt idx="3">
                  <c:v>U školi koristimo različite igre za učenje (domino, križaljke, kvizovi...).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Razumijem kad nam učiteljica nešto objašnjava.</c:v>
                </c:pt>
                <c:pt idx="1">
                  <c:v>Na nastavi povezujemo sadržaje različitih predmeta (npr. Hrvatskoga jezika i Prirode i društva).</c:v>
                </c:pt>
                <c:pt idx="2">
                  <c:v>Učimo istražujući i izvodeći pokuse.</c:v>
                </c:pt>
                <c:pt idx="3">
                  <c:v>U školi koristimo različite igre za učenje (domino, križaljke, kvizovi...).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Razumijem kad nam učiteljica nešto objašnjava.</c:v>
                </c:pt>
                <c:pt idx="1">
                  <c:v>Na nastavi povezujemo sadržaje različitih predmeta (npr. Hrvatskoga jezika i Prirode i društva).</c:v>
                </c:pt>
                <c:pt idx="2">
                  <c:v>Učimo istražujući i izvodeći pokuse.</c:v>
                </c:pt>
                <c:pt idx="3">
                  <c:v>U školi koristimo različite igre za učenje (domino, križaljke, kvizovi...).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11</c:v>
                </c:pt>
                <c:pt idx="1">
                  <c:v>10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Razumijem kad nam učiteljica nešto objašnjava.</c:v>
                </c:pt>
                <c:pt idx="1">
                  <c:v>Na nastavi povezujemo sadržaje različitih predmeta (npr. Hrvatskoga jezika i Prirode i društva).</c:v>
                </c:pt>
                <c:pt idx="2">
                  <c:v>Učimo istražujući i izvodeći pokuse.</c:v>
                </c:pt>
                <c:pt idx="3">
                  <c:v>U školi koristimo različite igre za učenje (domino, križaljke, kvizovi...).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11</c:v>
                </c:pt>
                <c:pt idx="1">
                  <c:v>10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687000"/>
        <c:axId val="395684256"/>
      </c:barChart>
      <c:catAx>
        <c:axId val="395687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5684256"/>
        <c:crosses val="autoZero"/>
        <c:auto val="1"/>
        <c:lblAlgn val="ctr"/>
        <c:lblOffset val="100"/>
        <c:noMultiLvlLbl val="0"/>
      </c:catAx>
      <c:valAx>
        <c:axId val="39568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5687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nam pokazuje kako tijekom učenja prepoznati ono što je važno.</c:v>
                </c:pt>
                <c:pt idx="1">
                  <c:v>Učiteljica nas uči da zadatke možemo rješavati na više načina.</c:v>
                </c:pt>
                <c:pt idx="2">
                  <c:v>Učiteljica nas vodi izvan škole da bismo bolje razumjeli ono o čemu učimo u školi.</c:v>
                </c:pt>
                <c:pt idx="3">
                  <c:v>Učiteljica mi daje priliku da svoj rad predstavim cijelom razredu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nam pokazuje kako tijekom učenja prepoznati ono što je važno.</c:v>
                </c:pt>
                <c:pt idx="1">
                  <c:v>Učiteljica nas uči da zadatke možemo rješavati na više načina.</c:v>
                </c:pt>
                <c:pt idx="2">
                  <c:v>Učiteljica nas vodi izvan škole da bismo bolje razumjeli ono o čemu učimo u školi.</c:v>
                </c:pt>
                <c:pt idx="3">
                  <c:v>Učiteljica mi daje priliku da svoj rad predstavim cijelom razredu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nam pokazuje kako tijekom učenja prepoznati ono što je važno.</c:v>
                </c:pt>
                <c:pt idx="1">
                  <c:v>Učiteljica nas uči da zadatke možemo rješavati na više načina.</c:v>
                </c:pt>
                <c:pt idx="2">
                  <c:v>Učiteljica nas vodi izvan škole da bismo bolje razumjeli ono o čemu učimo u školi.</c:v>
                </c:pt>
                <c:pt idx="3">
                  <c:v>Učiteljica mi daje priliku da svoj rad predstavim cijelom razredu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nam pokazuje kako tijekom učenja prepoznati ono što je važno.</c:v>
                </c:pt>
                <c:pt idx="1">
                  <c:v>Učiteljica nas uči da zadatke možemo rješavati na više načina.</c:v>
                </c:pt>
                <c:pt idx="2">
                  <c:v>Učiteljica nas vodi izvan škole da bismo bolje razumjeli ono o čemu učimo u školi.</c:v>
                </c:pt>
                <c:pt idx="3">
                  <c:v>Učiteljica mi daje priliku da svoj rad predstavim cijelom razredu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nam pokazuje kako tijekom učenja prepoznati ono što je važno.</c:v>
                </c:pt>
                <c:pt idx="1">
                  <c:v>Učiteljica nas uči da zadatke možemo rješavati na više načina.</c:v>
                </c:pt>
                <c:pt idx="2">
                  <c:v>Učiteljica nas vodi izvan škole da bismo bolje razumjeli ono o čemu učimo u školi.</c:v>
                </c:pt>
                <c:pt idx="3">
                  <c:v>Učiteljica mi daje priliku da svoj rad predstavim cijelom razredu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21</c:v>
                </c:pt>
                <c:pt idx="1">
                  <c:v>21</c:v>
                </c:pt>
                <c:pt idx="2">
                  <c:v>12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692096"/>
        <c:axId val="395687784"/>
      </c:barChart>
      <c:catAx>
        <c:axId val="39569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5687784"/>
        <c:crosses val="autoZero"/>
        <c:auto val="1"/>
        <c:lblAlgn val="ctr"/>
        <c:lblOffset val="100"/>
        <c:noMultiLvlLbl val="0"/>
      </c:catAx>
      <c:valAx>
        <c:axId val="395687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5692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Na nastavi radimo u skupinama.</c:v>
                </c:pt>
                <c:pt idx="1">
                  <c:v>Kad pišem domaću zadaću, potrebna mi je pomoć.</c:v>
                </c:pt>
                <c:pt idx="2">
                  <c:v>Ono što učim u školi može mi koristiti i izvan škole (kod kuće, u igri s prijateljima...).</c:v>
                </c:pt>
                <c:pt idx="3">
                  <c:v>Učiteljica od nas traži da objasnimo svoje mišljenje i odluke.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Na nastavi radimo u skupinama.</c:v>
                </c:pt>
                <c:pt idx="1">
                  <c:v>Kad pišem domaću zadaću, potrebna mi je pomoć.</c:v>
                </c:pt>
                <c:pt idx="2">
                  <c:v>Ono što učim u školi može mi koristiti i izvan škole (kod kuće, u igri s prijateljima...).</c:v>
                </c:pt>
                <c:pt idx="3">
                  <c:v>Učiteljica od nas traži da objasnimo svoje mišljenje i odluke.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Na nastavi radimo u skupinama.</c:v>
                </c:pt>
                <c:pt idx="1">
                  <c:v>Kad pišem domaću zadaću, potrebna mi je pomoć.</c:v>
                </c:pt>
                <c:pt idx="2">
                  <c:v>Ono što učim u školi može mi koristiti i izvan škole (kod kuće, u igri s prijateljima...).</c:v>
                </c:pt>
                <c:pt idx="3">
                  <c:v>Učiteljica od nas traži da objasnimo svoje mišljenje i odluke.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11</c:v>
                </c:pt>
                <c:pt idx="1">
                  <c:v>8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Na nastavi radimo u skupinama.</c:v>
                </c:pt>
                <c:pt idx="1">
                  <c:v>Kad pišem domaću zadaću, potrebna mi je pomoć.</c:v>
                </c:pt>
                <c:pt idx="2">
                  <c:v>Ono što učim u školi može mi koristiti i izvan škole (kod kuće, u igri s prijateljima...).</c:v>
                </c:pt>
                <c:pt idx="3">
                  <c:v>Učiteljica od nas traži da objasnimo svoje mišljenje i odluke.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  <c:pt idx="2">
                  <c:v>11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Na nastavi radimo u skupinama.</c:v>
                </c:pt>
                <c:pt idx="1">
                  <c:v>Kad pišem domaću zadaću, potrebna mi je pomoć.</c:v>
                </c:pt>
                <c:pt idx="2">
                  <c:v>Ono što učim u školi može mi koristiti i izvan škole (kod kuće, u igri s prijateljima...).</c:v>
                </c:pt>
                <c:pt idx="3">
                  <c:v>Učiteljica od nas traži da objasnimo svoje mišljenje i odluke.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694840"/>
        <c:axId val="395696016"/>
      </c:barChart>
      <c:catAx>
        <c:axId val="395694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5696016"/>
        <c:crosses val="autoZero"/>
        <c:auto val="1"/>
        <c:lblAlgn val="ctr"/>
        <c:lblOffset val="100"/>
        <c:noMultiLvlLbl val="0"/>
      </c:catAx>
      <c:valAx>
        <c:axId val="395696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5694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283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393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130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847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126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158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84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970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735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5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911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8F79E-1024-4E5C-BF29-C3BC938DE6D2}" type="datetimeFigureOut">
              <a:rPr lang="hr-HR" smtClean="0"/>
              <a:t>10.1.2017.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165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21976" y="2722097"/>
            <a:ext cx="10363200" cy="1470025"/>
          </a:xfrm>
        </p:spPr>
        <p:txBody>
          <a:bodyPr/>
          <a:lstStyle/>
          <a:p>
            <a:r>
              <a:rPr lang="hr-HR" dirty="0" smtClean="0"/>
              <a:t>Analiza provedenog ispitivanja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4450976"/>
            <a:ext cx="8534400" cy="1752600"/>
          </a:xfrm>
        </p:spPr>
        <p:txBody>
          <a:bodyPr>
            <a:normAutofit/>
          </a:bodyPr>
          <a:lstStyle/>
          <a:p>
            <a:r>
              <a:rPr lang="hr-HR" dirty="0" smtClean="0"/>
              <a:t>Tim za kvalitetu </a:t>
            </a:r>
          </a:p>
          <a:p>
            <a:r>
              <a:rPr lang="hr-HR" dirty="0" smtClean="0"/>
              <a:t>Vrijeme: šk.god. 2016./2017.</a:t>
            </a:r>
          </a:p>
          <a:p>
            <a:r>
              <a:rPr lang="hr-HR" dirty="0" smtClean="0"/>
              <a:t>Uzorak: </a:t>
            </a:r>
            <a:r>
              <a:rPr lang="hr-HR" dirty="0" smtClean="0"/>
              <a:t>Učenici 4.razreda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48" y="377971"/>
            <a:ext cx="2997105" cy="2782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340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154868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12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019511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5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316289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98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019082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3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3124200" y="4148932"/>
            <a:ext cx="5486400" cy="100964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800" dirty="0"/>
              <a:t>Mišljenje </a:t>
            </a:r>
            <a:r>
              <a:rPr lang="hr-HR" sz="4800" dirty="0" smtClean="0"/>
              <a:t>učenika/</a:t>
            </a:r>
            <a:r>
              <a:rPr lang="hr-HR" sz="4800" dirty="0" err="1" smtClean="0"/>
              <a:t>ica</a:t>
            </a:r>
            <a:r>
              <a:rPr lang="hr-HR" sz="4800" dirty="0" smtClean="0"/>
              <a:t> 4.razreda</a:t>
            </a:r>
            <a:endParaRPr lang="en-GB" sz="4800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3124200" y="5308008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hr-HR" sz="2800" dirty="0"/>
              <a:t>Po predmetima</a:t>
            </a:r>
            <a:endParaRPr lang="en-GB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14</a:t>
            </a:fld>
            <a:endParaRPr lang="en-GB"/>
          </a:p>
        </p:txBody>
      </p:sp>
      <p:graphicFrame>
        <p:nvGraphicFramePr>
          <p:cNvPr id="8" name="Grafikon 7"/>
          <p:cNvGraphicFramePr/>
          <p:nvPr/>
        </p:nvGraphicFramePr>
        <p:xfrm>
          <a:off x="2666976" y="1071546"/>
          <a:ext cx="6096000" cy="288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2703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494011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56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025290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5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657671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96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Engleski jezik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043895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21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Zaključak: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00B050"/>
                </a:solidFill>
              </a:rPr>
              <a:t>POZITIVNO:</a:t>
            </a:r>
          </a:p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FF0000"/>
                </a:solidFill>
              </a:rPr>
              <a:t>NEGATIVNO: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1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Učitelji/</a:t>
            </a:r>
            <a:r>
              <a:rPr lang="hr-HR" dirty="0" err="1" smtClean="0"/>
              <a:t>ce</a:t>
            </a:r>
            <a:r>
              <a:rPr lang="hr-HR" dirty="0" smtClean="0"/>
              <a:t> 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Istraživanje na uzorku od </a:t>
            </a:r>
            <a:r>
              <a:rPr lang="hr-HR" dirty="0" smtClean="0">
                <a:solidFill>
                  <a:srgbClr val="FF0000"/>
                </a:solidFill>
              </a:rPr>
              <a:t>27</a:t>
            </a:r>
            <a:r>
              <a:rPr lang="hr-HR" dirty="0" smtClean="0"/>
              <a:t> učenika 4.razreda </a:t>
            </a:r>
            <a:r>
              <a:rPr lang="hr-HR" dirty="0" smtClean="0"/>
              <a:t>(</a:t>
            </a:r>
            <a:r>
              <a:rPr lang="hr-HR" dirty="0" smtClean="0"/>
              <a:t>n=27) 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Provedeno tijekom rujna i listopada školske godine 2016./2017.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…</a:t>
            </a:r>
            <a:endParaRPr lang="en-GB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7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528763"/>
              </p:ext>
            </p:extLst>
          </p:nvPr>
        </p:nvGraphicFramePr>
        <p:xfrm>
          <a:off x="676275" y="403412"/>
          <a:ext cx="10753725" cy="593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3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057289"/>
              </p:ext>
            </p:extLst>
          </p:nvPr>
        </p:nvGraphicFramePr>
        <p:xfrm>
          <a:off x="676275" y="174812"/>
          <a:ext cx="10753725" cy="6306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92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416619"/>
              </p:ext>
            </p:extLst>
          </p:nvPr>
        </p:nvGraphicFramePr>
        <p:xfrm>
          <a:off x="676275" y="336550"/>
          <a:ext cx="10753725" cy="625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6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334048"/>
              </p:ext>
            </p:extLst>
          </p:nvPr>
        </p:nvGraphicFramePr>
        <p:xfrm>
          <a:off x="676275" y="282389"/>
          <a:ext cx="10753725" cy="6279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81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220536"/>
              </p:ext>
            </p:extLst>
          </p:nvPr>
        </p:nvGraphicFramePr>
        <p:xfrm>
          <a:off x="676275" y="255587"/>
          <a:ext cx="10753725" cy="633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4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381842"/>
              </p:ext>
            </p:extLst>
          </p:nvPr>
        </p:nvGraphicFramePr>
        <p:xfrm>
          <a:off x="0" y="215900"/>
          <a:ext cx="12192000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5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090163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74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81</Words>
  <Application>Microsoft Office PowerPoint</Application>
  <PresentationFormat>Široki zaslon</PresentationFormat>
  <Paragraphs>36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sustava Office</vt:lpstr>
      <vt:lpstr>Analiza provedenog ispitivanja</vt:lpstr>
      <vt:lpstr>Učitelji/ce 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Mišljenje učenika/ica 4.razreda</vt:lpstr>
      <vt:lpstr>Hrvatski jezik</vt:lpstr>
      <vt:lpstr>Priroda i društvo</vt:lpstr>
      <vt:lpstr>Matematika</vt:lpstr>
      <vt:lpstr>Engleski jezik</vt:lpstr>
      <vt:lpstr>Zaključak: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provedenog ispitivanja</dc:title>
  <dc:creator>Igor Nikicic</dc:creator>
  <cp:lastModifiedBy>Igor Nikicic</cp:lastModifiedBy>
  <cp:revision>6</cp:revision>
  <dcterms:created xsi:type="dcterms:W3CDTF">2017-01-10T12:39:24Z</dcterms:created>
  <dcterms:modified xsi:type="dcterms:W3CDTF">2017-01-10T14:12:05Z</dcterms:modified>
</cp:coreProperties>
</file>