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7" r:id="rId14"/>
    <p:sldId id="278" r:id="rId15"/>
    <p:sldId id="285" r:id="rId16"/>
    <p:sldId id="286" r:id="rId17"/>
    <p:sldId id="287" r:id="rId18"/>
    <p:sldId id="288" r:id="rId19"/>
    <p:sldId id="289" r:id="rId20"/>
    <p:sldId id="290" r:id="rId21"/>
    <p:sldId id="282" r:id="rId22"/>
    <p:sldId id="283" r:id="rId23"/>
    <p:sldId id="284" r:id="rId2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Družim se s učenicima iz razreda</c:v>
                </c:pt>
                <c:pt idx="1">
                  <c:v>Mi smo složan razred</c:v>
                </c:pt>
                <c:pt idx="2">
                  <c:v>Učitelji s nama razgovaraju o nekom uspjehu koji neki od učenika iz razreda postigne u školi ili izvan škole</c:v>
                </c:pt>
                <c:pt idx="3">
                  <c:v>U razredu ima učenika s kojima se drugi učenici ne druže.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5</c:v>
                </c:pt>
                <c:pt idx="3">
                  <c:v>16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Družim se s učenicima iz razreda</c:v>
                </c:pt>
                <c:pt idx="1">
                  <c:v>Mi smo složan razred</c:v>
                </c:pt>
                <c:pt idx="2">
                  <c:v>Učitelji s nama razgovaraju o nekom uspjehu koji neki od učenika iz razreda postigne u školi ili izvan škole</c:v>
                </c:pt>
                <c:pt idx="3">
                  <c:v>U razredu ima učenika s kojima se drugi učenici ne druže.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</c:v>
                </c:pt>
                <c:pt idx="1">
                  <c:v>19</c:v>
                </c:pt>
                <c:pt idx="2">
                  <c:v>14</c:v>
                </c:pt>
                <c:pt idx="3">
                  <c:v>9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Družim se s učenicima iz razreda</c:v>
                </c:pt>
                <c:pt idx="1">
                  <c:v>Mi smo složan razred</c:v>
                </c:pt>
                <c:pt idx="2">
                  <c:v>Učitelji s nama razgovaraju o nekom uspjehu koji neki od učenika iz razreda postigne u školi ili izvan škole</c:v>
                </c:pt>
                <c:pt idx="3">
                  <c:v>U razredu ima učenika s kojima se drugi učenici ne druže.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7</c:v>
                </c:pt>
                <c:pt idx="1">
                  <c:v>15</c:v>
                </c:pt>
                <c:pt idx="2">
                  <c:v>15</c:v>
                </c:pt>
                <c:pt idx="3">
                  <c:v>11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Družim se s učenicima iz razreda</c:v>
                </c:pt>
                <c:pt idx="1">
                  <c:v>Mi smo složan razred</c:v>
                </c:pt>
                <c:pt idx="2">
                  <c:v>Učitelji s nama razgovaraju o nekom uspjehu koji neki od učenika iz razreda postigne u školi ili izvan škole</c:v>
                </c:pt>
                <c:pt idx="3">
                  <c:v>U razredu ima učenika s kojima se drugi učenici ne druže.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21</c:v>
                </c:pt>
                <c:pt idx="1">
                  <c:v>18</c:v>
                </c:pt>
                <c:pt idx="2">
                  <c:v>19</c:v>
                </c:pt>
                <c:pt idx="3">
                  <c:v>11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Družim se s učenicima iz razreda</c:v>
                </c:pt>
                <c:pt idx="1">
                  <c:v>Mi smo složan razred</c:v>
                </c:pt>
                <c:pt idx="2">
                  <c:v>Učitelji s nama razgovaraju o nekom uspjehu koji neki od učenika iz razreda postigne u školi ili izvan škole</c:v>
                </c:pt>
                <c:pt idx="3">
                  <c:v>U razredu ima učenika s kojima se drugi učenici ne druže.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</c:v>
                </c:pt>
                <c:pt idx="1">
                  <c:v>6</c:v>
                </c:pt>
                <c:pt idx="2">
                  <c:v>9</c:v>
                </c:pt>
                <c:pt idx="3">
                  <c:v>13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bez odgovora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Družim se s učenicima iz razreda</c:v>
                </c:pt>
                <c:pt idx="1">
                  <c:v>Mi smo složan razred</c:v>
                </c:pt>
                <c:pt idx="2">
                  <c:v>Učitelji s nama razgovaraju o nekom uspjehu koji neki od učenika iz razreda postigne u školi ili izvan škole</c:v>
                </c:pt>
                <c:pt idx="3">
                  <c:v>U razredu ima učenika s kojima se drugi učenici ne druže.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axId val="853035088"/>
        <c:axId val="853036720"/>
      </c:barChart>
      <c:catAx>
        <c:axId val="853035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baseline="0">
                <a:latin typeface="Calibri" pitchFamily="34" charset="0"/>
              </a:defRPr>
            </a:pPr>
            <a:endParaRPr lang="sr-Latn-RS"/>
          </a:p>
        </c:txPr>
        <c:crossAx val="853036720"/>
        <c:crosses val="autoZero"/>
        <c:auto val="1"/>
        <c:lblAlgn val="ctr"/>
        <c:lblOffset val="100"/>
        <c:noMultiLvlLbl val="0"/>
      </c:catAx>
      <c:valAx>
        <c:axId val="853036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sr-Latn-RS"/>
          </a:p>
        </c:txPr>
        <c:crossAx val="8530350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5621577639376125"/>
          <c:y val="1.2846698592342391E-2"/>
          <c:w val="0.72627921952625718"/>
          <c:h val="5.9427108051356446E-2"/>
        </c:manualLayout>
      </c:layout>
      <c:overlay val="0"/>
      <c:txPr>
        <a:bodyPr rot="0" vert="horz"/>
        <a:lstStyle/>
        <a:p>
          <a:pPr>
            <a:defRPr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2"/>
                <c:pt idx="0">
                  <c:v>Na provjerama znanja imam dovoljno vremena za svoje odgovore</c:v>
                </c:pt>
                <c:pt idx="1">
                  <c:v>Učitelji nas ocjenjuju redovito (ne samo na kraju polugodišta ili školske godine)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2"/>
                <c:pt idx="0">
                  <c:v>Na provjerama znanja imam dovoljno vremena za svoje odgovore</c:v>
                </c:pt>
                <c:pt idx="1">
                  <c:v>Učitelji nas ocjenjuju redovito (ne samo na kraju polugodišta ili školske godine)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5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2"/>
                <c:pt idx="0">
                  <c:v>Na provjerama znanja imam dovoljno vremena za svoje odgovore</c:v>
                </c:pt>
                <c:pt idx="1">
                  <c:v>Učitelji nas ocjenjuju redovito (ne samo na kraju polugodišta ili školske godine)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2"/>
                <c:pt idx="0">
                  <c:v>Na provjerama znanja imam dovoljno vremena za svoje odgovore</c:v>
                </c:pt>
                <c:pt idx="1">
                  <c:v>Učitelji nas ocjenjuju redovito (ne samo na kraju polugodišta ili školske godine)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21</c:v>
                </c:pt>
                <c:pt idx="1">
                  <c:v>14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2"/>
                <c:pt idx="0">
                  <c:v>Na provjerama znanja imam dovoljno vremena za svoje odgovore</c:v>
                </c:pt>
                <c:pt idx="1">
                  <c:v>Učitelji nas ocjenjuju redovito (ne samo na kraju polugodišta ili školske godine)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23</c:v>
                </c:pt>
                <c:pt idx="1">
                  <c:v>35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bez odgovora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2"/>
                <c:pt idx="0">
                  <c:v>Na provjerama znanja imam dovoljno vremena za svoje odgovore</c:v>
                </c:pt>
                <c:pt idx="1">
                  <c:v>Učitelji nas ocjenjuju redovito (ne samo na kraju polugodišta ili školske godine)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5187584"/>
        <c:axId val="925195744"/>
      </c:barChart>
      <c:catAx>
        <c:axId val="925187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5195744"/>
        <c:crosses val="autoZero"/>
        <c:auto val="1"/>
        <c:lblAlgn val="ctr"/>
        <c:lblOffset val="100"/>
        <c:noMultiLvlLbl val="0"/>
      </c:catAx>
      <c:valAx>
        <c:axId val="925195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5187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invertIfNegative val="0"/>
          <c:cat>
            <c:numRef>
              <c:f>List1!$A$2:$A$5</c:f>
              <c:numCache>
                <c:formatCode>General</c:formatCode>
                <c:ptCount val="4"/>
              </c:numCache>
            </c:num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Stupac2</c:v>
                </c:pt>
              </c:strCache>
            </c:strRef>
          </c:tx>
          <c:invertIfNegative val="0"/>
          <c:cat>
            <c:numRef>
              <c:f>List1!$A$2:$A$5</c:f>
              <c:numCache>
                <c:formatCode>General</c:formatCode>
                <c:ptCount val="4"/>
              </c:numCache>
            </c:num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Stupac3</c:v>
                </c:pt>
              </c:strCache>
            </c:strRef>
          </c:tx>
          <c:invertIfNegative val="0"/>
          <c:cat>
            <c:numRef>
              <c:f>List1!$A$2:$A$5</c:f>
              <c:numCache>
                <c:formatCode>General</c:formatCode>
                <c:ptCount val="4"/>
              </c:numCache>
            </c:num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5182688"/>
        <c:axId val="925189216"/>
      </c:barChart>
      <c:catAx>
        <c:axId val="925182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5189216"/>
        <c:crosses val="autoZero"/>
        <c:auto val="1"/>
        <c:lblAlgn val="ctr"/>
        <c:lblOffset val="100"/>
        <c:noMultiLvlLbl val="0"/>
      </c:catAx>
      <c:valAx>
        <c:axId val="925189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5182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</c:v>
                </c:pt>
              </c:strCache>
            </c:strRef>
          </c:tx>
          <c:invertIfNegative val="0"/>
          <c:cat>
            <c:strRef>
              <c:f>List1!$A$2:$A$6</c:f>
              <c:strCache>
                <c:ptCount val="5"/>
                <c:pt idx="0">
                  <c:v>Biologija mi je zanimljiv predmet</c:v>
                </c:pt>
                <c:pt idx="1">
                  <c:v>Lako učim biologiju</c:v>
                </c:pt>
                <c:pt idx="2">
                  <c:v>Previše toga učimo na satu biologije</c:v>
                </c:pt>
                <c:pt idx="3">
                  <c:v>Biologiju učimo istražujući i izvodeći pokuse</c:v>
                </c:pt>
                <c:pt idx="4">
                  <c:v>Stečena znanja iz biologije koristit će mi u životu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12</c:v>
                </c:pt>
                <c:pt idx="1">
                  <c:v>19</c:v>
                </c:pt>
                <c:pt idx="2">
                  <c:v>14</c:v>
                </c:pt>
                <c:pt idx="3">
                  <c:v>40</c:v>
                </c:pt>
                <c:pt idx="4">
                  <c:v>11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Da</c:v>
                </c:pt>
              </c:strCache>
            </c:strRef>
          </c:tx>
          <c:invertIfNegative val="0"/>
          <c:cat>
            <c:strRef>
              <c:f>List1!$A$2:$A$6</c:f>
              <c:strCache>
                <c:ptCount val="5"/>
                <c:pt idx="0">
                  <c:v>Biologija mi je zanimljiv predmet</c:v>
                </c:pt>
                <c:pt idx="1">
                  <c:v>Lako učim biologiju</c:v>
                </c:pt>
                <c:pt idx="2">
                  <c:v>Previše toga učimo na satu biologije</c:v>
                </c:pt>
                <c:pt idx="3">
                  <c:v>Biologiju učimo istražujući i izvodeći pokuse</c:v>
                </c:pt>
                <c:pt idx="4">
                  <c:v>Stečena znanja iz biologije koristit će mi u životu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  <c:pt idx="0">
                  <c:v>10</c:v>
                </c:pt>
                <c:pt idx="1">
                  <c:v>14</c:v>
                </c:pt>
                <c:pt idx="2">
                  <c:v>25</c:v>
                </c:pt>
                <c:pt idx="3">
                  <c:v>2</c:v>
                </c:pt>
                <c:pt idx="4">
                  <c:v>17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Djelomično</c:v>
                </c:pt>
              </c:strCache>
            </c:strRef>
          </c:tx>
          <c:invertIfNegative val="0"/>
          <c:cat>
            <c:strRef>
              <c:f>List1!$A$2:$A$6</c:f>
              <c:strCache>
                <c:ptCount val="5"/>
                <c:pt idx="0">
                  <c:v>Biologija mi je zanimljiv predmet</c:v>
                </c:pt>
                <c:pt idx="1">
                  <c:v>Lako učim biologiju</c:v>
                </c:pt>
                <c:pt idx="2">
                  <c:v>Previše toga učimo na satu biologije</c:v>
                </c:pt>
                <c:pt idx="3">
                  <c:v>Biologiju učimo istražujući i izvodeći pokuse</c:v>
                </c:pt>
                <c:pt idx="4">
                  <c:v>Stečena znanja iz biologije koristit će mi u životu</c:v>
                </c:pt>
              </c:strCache>
            </c:strRef>
          </c:cat>
          <c:val>
            <c:numRef>
              <c:f>List1!$D$2:$D$6</c:f>
              <c:numCache>
                <c:formatCode>General</c:formatCode>
                <c:ptCount val="5"/>
                <c:pt idx="0">
                  <c:v>37</c:v>
                </c:pt>
                <c:pt idx="1">
                  <c:v>26</c:v>
                </c:pt>
                <c:pt idx="2">
                  <c:v>20</c:v>
                </c:pt>
                <c:pt idx="3">
                  <c:v>15</c:v>
                </c:pt>
                <c:pt idx="4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5189760"/>
        <c:axId val="925190304"/>
      </c:barChart>
      <c:catAx>
        <c:axId val="925189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25190304"/>
        <c:crosses val="autoZero"/>
        <c:auto val="1"/>
        <c:lblAlgn val="ctr"/>
        <c:lblOffset val="100"/>
        <c:noMultiLvlLbl val="0"/>
      </c:catAx>
      <c:valAx>
        <c:axId val="925190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5189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</c:v>
                </c:pt>
              </c:strCache>
            </c:strRef>
          </c:tx>
          <c:invertIfNegative val="0"/>
          <c:cat>
            <c:strRef>
              <c:f>List1!$A$2:$A$6</c:f>
              <c:strCache>
                <c:ptCount val="5"/>
                <c:pt idx="0">
                  <c:v>Kemija mi je zanimljiv predmet</c:v>
                </c:pt>
                <c:pt idx="1">
                  <c:v>Lako učim kemiju</c:v>
                </c:pt>
                <c:pt idx="2">
                  <c:v>Previše toga učimo na satu kemije</c:v>
                </c:pt>
                <c:pt idx="3">
                  <c:v>Kemiju učimo istražujući i izvodeći pokuse</c:v>
                </c:pt>
                <c:pt idx="4">
                  <c:v>Stečena znanja iz kemije koristit će mi u životu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28</c:v>
                </c:pt>
                <c:pt idx="1">
                  <c:v>22</c:v>
                </c:pt>
                <c:pt idx="2">
                  <c:v>17</c:v>
                </c:pt>
                <c:pt idx="3">
                  <c:v>6</c:v>
                </c:pt>
                <c:pt idx="4">
                  <c:v>18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Da</c:v>
                </c:pt>
              </c:strCache>
            </c:strRef>
          </c:tx>
          <c:invertIfNegative val="0"/>
          <c:cat>
            <c:strRef>
              <c:f>List1!$A$2:$A$6</c:f>
              <c:strCache>
                <c:ptCount val="5"/>
                <c:pt idx="0">
                  <c:v>Kemija mi je zanimljiv predmet</c:v>
                </c:pt>
                <c:pt idx="1">
                  <c:v>Lako učim kemiju</c:v>
                </c:pt>
                <c:pt idx="2">
                  <c:v>Previše toga učimo na satu kemije</c:v>
                </c:pt>
                <c:pt idx="3">
                  <c:v>Kemiju učimo istražujući i izvodeći pokuse</c:v>
                </c:pt>
                <c:pt idx="4">
                  <c:v>Stečena znanja iz kemije koristit će mi u životu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  <c:pt idx="0">
                  <c:v>9</c:v>
                </c:pt>
                <c:pt idx="1">
                  <c:v>12</c:v>
                </c:pt>
                <c:pt idx="2">
                  <c:v>22</c:v>
                </c:pt>
                <c:pt idx="3">
                  <c:v>36</c:v>
                </c:pt>
                <c:pt idx="4">
                  <c:v>14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Djelomično</c:v>
                </c:pt>
              </c:strCache>
            </c:strRef>
          </c:tx>
          <c:invertIfNegative val="0"/>
          <c:cat>
            <c:strRef>
              <c:f>List1!$A$2:$A$6</c:f>
              <c:strCache>
                <c:ptCount val="5"/>
                <c:pt idx="0">
                  <c:v>Kemija mi je zanimljiv predmet</c:v>
                </c:pt>
                <c:pt idx="1">
                  <c:v>Lako učim kemiju</c:v>
                </c:pt>
                <c:pt idx="2">
                  <c:v>Previše toga učimo na satu kemije</c:v>
                </c:pt>
                <c:pt idx="3">
                  <c:v>Kemiju učimo istražujući i izvodeći pokuse</c:v>
                </c:pt>
                <c:pt idx="4">
                  <c:v>Stečena znanja iz kemije koristit će mi u životu</c:v>
                </c:pt>
              </c:strCache>
            </c:strRef>
          </c:cat>
          <c:val>
            <c:numRef>
              <c:f>List1!$D$2:$D$6</c:f>
              <c:numCache>
                <c:formatCode>General</c:formatCode>
                <c:ptCount val="5"/>
                <c:pt idx="0">
                  <c:v>22</c:v>
                </c:pt>
                <c:pt idx="1">
                  <c:v>15</c:v>
                </c:pt>
                <c:pt idx="2">
                  <c:v>21</c:v>
                </c:pt>
                <c:pt idx="3">
                  <c:v>15</c:v>
                </c:pt>
                <c:pt idx="4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5184320"/>
        <c:axId val="925194656"/>
      </c:barChart>
      <c:catAx>
        <c:axId val="925184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25194656"/>
        <c:crosses val="autoZero"/>
        <c:auto val="1"/>
        <c:lblAlgn val="ctr"/>
        <c:lblOffset val="100"/>
        <c:noMultiLvlLbl val="0"/>
      </c:catAx>
      <c:valAx>
        <c:axId val="925194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51843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</c:v>
                </c:pt>
              </c:strCache>
            </c:strRef>
          </c:tx>
          <c:invertIfNegative val="0"/>
          <c:cat>
            <c:strRef>
              <c:f>List1!$A$2:$A$6</c:f>
              <c:strCache>
                <c:ptCount val="5"/>
                <c:pt idx="0">
                  <c:v>Fizika mi je zanimljiv predmet</c:v>
                </c:pt>
                <c:pt idx="1">
                  <c:v>Lako učim fiziku</c:v>
                </c:pt>
                <c:pt idx="2">
                  <c:v>Previše toga učimo na satu fizike</c:v>
                </c:pt>
                <c:pt idx="3">
                  <c:v>Fiziku učimo istražujući i izvodeći pokuse</c:v>
                </c:pt>
                <c:pt idx="4">
                  <c:v>Stečena znanja iz fizike koristit će mi u životu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14</c:v>
                </c:pt>
                <c:pt idx="1">
                  <c:v>9</c:v>
                </c:pt>
                <c:pt idx="2">
                  <c:v>40</c:v>
                </c:pt>
                <c:pt idx="3">
                  <c:v>34</c:v>
                </c:pt>
                <c:pt idx="4">
                  <c:v>9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Da</c:v>
                </c:pt>
              </c:strCache>
            </c:strRef>
          </c:tx>
          <c:invertIfNegative val="0"/>
          <c:cat>
            <c:strRef>
              <c:f>List1!$A$2:$A$6</c:f>
              <c:strCache>
                <c:ptCount val="5"/>
                <c:pt idx="0">
                  <c:v>Fizika mi je zanimljiv predmet</c:v>
                </c:pt>
                <c:pt idx="1">
                  <c:v>Lako učim fiziku</c:v>
                </c:pt>
                <c:pt idx="2">
                  <c:v>Previše toga učimo na satu fizike</c:v>
                </c:pt>
                <c:pt idx="3">
                  <c:v>Fiziku učimo istražujući i izvodeći pokuse</c:v>
                </c:pt>
                <c:pt idx="4">
                  <c:v>Stečena znanja iz fizike koristit će mi u životu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  <c:pt idx="0">
                  <c:v>27</c:v>
                </c:pt>
                <c:pt idx="1">
                  <c:v>31</c:v>
                </c:pt>
                <c:pt idx="2">
                  <c:v>12</c:v>
                </c:pt>
                <c:pt idx="3">
                  <c:v>9</c:v>
                </c:pt>
                <c:pt idx="4">
                  <c:v>23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Djelomično</c:v>
                </c:pt>
              </c:strCache>
            </c:strRef>
          </c:tx>
          <c:invertIfNegative val="0"/>
          <c:cat>
            <c:strRef>
              <c:f>List1!$A$2:$A$6</c:f>
              <c:strCache>
                <c:ptCount val="5"/>
                <c:pt idx="0">
                  <c:v>Fizika mi je zanimljiv predmet</c:v>
                </c:pt>
                <c:pt idx="1">
                  <c:v>Lako učim fiziku</c:v>
                </c:pt>
                <c:pt idx="2">
                  <c:v>Previše toga učimo na satu fizike</c:v>
                </c:pt>
                <c:pt idx="3">
                  <c:v>Fiziku učimo istražujući i izvodeći pokuse</c:v>
                </c:pt>
                <c:pt idx="4">
                  <c:v>Stečena znanja iz fizike koristit će mi u životu</c:v>
                </c:pt>
              </c:strCache>
            </c:strRef>
          </c:cat>
          <c:val>
            <c:numRef>
              <c:f>List1!$D$2:$D$6</c:f>
              <c:numCache>
                <c:formatCode>General</c:formatCode>
                <c:ptCount val="5"/>
                <c:pt idx="0">
                  <c:v>18</c:v>
                </c:pt>
                <c:pt idx="1">
                  <c:v>17</c:v>
                </c:pt>
                <c:pt idx="2">
                  <c:v>8</c:v>
                </c:pt>
                <c:pt idx="3">
                  <c:v>17</c:v>
                </c:pt>
                <c:pt idx="4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7991136"/>
        <c:axId val="927982976"/>
      </c:barChart>
      <c:catAx>
        <c:axId val="92799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27982976"/>
        <c:crosses val="autoZero"/>
        <c:auto val="1"/>
        <c:lblAlgn val="ctr"/>
        <c:lblOffset val="100"/>
        <c:noMultiLvlLbl val="0"/>
      </c:catAx>
      <c:valAx>
        <c:axId val="927982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79911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</c:v>
                </c:pt>
              </c:strCache>
            </c:strRef>
          </c:tx>
          <c:invertIfNegative val="0"/>
          <c:cat>
            <c:strRef>
              <c:f>List1!$A$2:$A$6</c:f>
              <c:strCache>
                <c:ptCount val="5"/>
                <c:pt idx="0">
                  <c:v>Povijest mi je zanimljiv predmet</c:v>
                </c:pt>
                <c:pt idx="1">
                  <c:v>Lako učim povijest</c:v>
                </c:pt>
                <c:pt idx="2">
                  <c:v>Previše toga učimo na satu povijesti</c:v>
                </c:pt>
                <c:pt idx="3">
                  <c:v>Povijest učimo istražujući</c:v>
                </c:pt>
                <c:pt idx="4">
                  <c:v>Stečena znanja iz povijesti koristit će mi u životu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13</c:v>
                </c:pt>
                <c:pt idx="1">
                  <c:v>17</c:v>
                </c:pt>
                <c:pt idx="2">
                  <c:v>32</c:v>
                </c:pt>
                <c:pt idx="3">
                  <c:v>27</c:v>
                </c:pt>
                <c:pt idx="4">
                  <c:v>13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Da</c:v>
                </c:pt>
              </c:strCache>
            </c:strRef>
          </c:tx>
          <c:invertIfNegative val="0"/>
          <c:cat>
            <c:strRef>
              <c:f>List1!$A$2:$A$6</c:f>
              <c:strCache>
                <c:ptCount val="5"/>
                <c:pt idx="0">
                  <c:v>Povijest mi je zanimljiv predmet</c:v>
                </c:pt>
                <c:pt idx="1">
                  <c:v>Lako učim povijest</c:v>
                </c:pt>
                <c:pt idx="2">
                  <c:v>Previše toga učimo na satu povijesti</c:v>
                </c:pt>
                <c:pt idx="3">
                  <c:v>Povijest učimo istražujući</c:v>
                </c:pt>
                <c:pt idx="4">
                  <c:v>Stečena znanja iz povijesti koristit će mi u životu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  <c:pt idx="0">
                  <c:v>26</c:v>
                </c:pt>
                <c:pt idx="1">
                  <c:v>16</c:v>
                </c:pt>
                <c:pt idx="2">
                  <c:v>11</c:v>
                </c:pt>
                <c:pt idx="3">
                  <c:v>14</c:v>
                </c:pt>
                <c:pt idx="4">
                  <c:v>14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Djelomično</c:v>
                </c:pt>
              </c:strCache>
            </c:strRef>
          </c:tx>
          <c:invertIfNegative val="0"/>
          <c:cat>
            <c:strRef>
              <c:f>List1!$A$2:$A$6</c:f>
              <c:strCache>
                <c:ptCount val="5"/>
                <c:pt idx="0">
                  <c:v>Povijest mi je zanimljiv predmet</c:v>
                </c:pt>
                <c:pt idx="1">
                  <c:v>Lako učim povijest</c:v>
                </c:pt>
                <c:pt idx="2">
                  <c:v>Previše toga učimo na satu povijesti</c:v>
                </c:pt>
                <c:pt idx="3">
                  <c:v>Povijest učimo istražujući</c:v>
                </c:pt>
                <c:pt idx="4">
                  <c:v>Stečena znanja iz povijesti koristit će mi u životu</c:v>
                </c:pt>
              </c:strCache>
            </c:strRef>
          </c:cat>
          <c:val>
            <c:numRef>
              <c:f>List1!$D$2:$D$6</c:f>
              <c:numCache>
                <c:formatCode>General</c:formatCode>
                <c:ptCount val="5"/>
                <c:pt idx="0">
                  <c:v>19</c:v>
                </c:pt>
                <c:pt idx="1">
                  <c:v>26</c:v>
                </c:pt>
                <c:pt idx="2">
                  <c:v>16</c:v>
                </c:pt>
                <c:pt idx="3">
                  <c:v>18</c:v>
                </c:pt>
                <c:pt idx="4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7992224"/>
        <c:axId val="927992768"/>
      </c:barChart>
      <c:catAx>
        <c:axId val="927992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27992768"/>
        <c:crosses val="autoZero"/>
        <c:auto val="1"/>
        <c:lblAlgn val="ctr"/>
        <c:lblOffset val="100"/>
        <c:noMultiLvlLbl val="0"/>
      </c:catAx>
      <c:valAx>
        <c:axId val="927992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79922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</c:v>
                </c:pt>
              </c:strCache>
            </c:strRef>
          </c:tx>
          <c:invertIfNegative val="0"/>
          <c:cat>
            <c:strRef>
              <c:f>List1!$A$2:$A$6</c:f>
              <c:strCache>
                <c:ptCount val="5"/>
                <c:pt idx="0">
                  <c:v>Geografija mi je zanimljiv predmet</c:v>
                </c:pt>
                <c:pt idx="1">
                  <c:v>Lako učim geografiju</c:v>
                </c:pt>
                <c:pt idx="2">
                  <c:v>Previše toga učimo na satu geografije</c:v>
                </c:pt>
                <c:pt idx="3">
                  <c:v>Geografiju učimo istražujući</c:v>
                </c:pt>
                <c:pt idx="4">
                  <c:v>Stečena znanja iz geografije koristit će mi u životu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33</c:v>
                </c:pt>
                <c:pt idx="1">
                  <c:v>30</c:v>
                </c:pt>
                <c:pt idx="2">
                  <c:v>13</c:v>
                </c:pt>
                <c:pt idx="3">
                  <c:v>35</c:v>
                </c:pt>
                <c:pt idx="4">
                  <c:v>20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Da</c:v>
                </c:pt>
              </c:strCache>
            </c:strRef>
          </c:tx>
          <c:invertIfNegative val="0"/>
          <c:cat>
            <c:strRef>
              <c:f>List1!$A$2:$A$6</c:f>
              <c:strCache>
                <c:ptCount val="5"/>
                <c:pt idx="0">
                  <c:v>Geografija mi je zanimljiv predmet</c:v>
                </c:pt>
                <c:pt idx="1">
                  <c:v>Lako učim geografiju</c:v>
                </c:pt>
                <c:pt idx="2">
                  <c:v>Previše toga učimo na satu geografije</c:v>
                </c:pt>
                <c:pt idx="3">
                  <c:v>Geografiju učimo istražujući</c:v>
                </c:pt>
                <c:pt idx="4">
                  <c:v>Stečena znanja iz geografije koristit će mi u životu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  <c:pt idx="0">
                  <c:v>6</c:v>
                </c:pt>
                <c:pt idx="1">
                  <c:v>6</c:v>
                </c:pt>
                <c:pt idx="2">
                  <c:v>27</c:v>
                </c:pt>
                <c:pt idx="3">
                  <c:v>13</c:v>
                </c:pt>
                <c:pt idx="4">
                  <c:v>18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Djelomično</c:v>
                </c:pt>
              </c:strCache>
            </c:strRef>
          </c:tx>
          <c:invertIfNegative val="0"/>
          <c:cat>
            <c:strRef>
              <c:f>List1!$A$2:$A$6</c:f>
              <c:strCache>
                <c:ptCount val="5"/>
                <c:pt idx="0">
                  <c:v>Geografija mi je zanimljiv predmet</c:v>
                </c:pt>
                <c:pt idx="1">
                  <c:v>Lako učim geografiju</c:v>
                </c:pt>
                <c:pt idx="2">
                  <c:v>Previše toga učimo na satu geografije</c:v>
                </c:pt>
                <c:pt idx="3">
                  <c:v>Geografiju učimo istražujući</c:v>
                </c:pt>
                <c:pt idx="4">
                  <c:v>Stečena znanja iz geografije koristit će mi u životu</c:v>
                </c:pt>
              </c:strCache>
            </c:strRef>
          </c:cat>
          <c:val>
            <c:numRef>
              <c:f>List1!$D$2:$D$6</c:f>
              <c:numCache>
                <c:formatCode>General</c:formatCode>
                <c:ptCount val="5"/>
                <c:pt idx="0">
                  <c:v>19</c:v>
                </c:pt>
                <c:pt idx="1">
                  <c:v>22</c:v>
                </c:pt>
                <c:pt idx="2">
                  <c:v>19</c:v>
                </c:pt>
                <c:pt idx="3">
                  <c:v>11</c:v>
                </c:pt>
                <c:pt idx="4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7997120"/>
        <c:axId val="927981888"/>
      </c:barChart>
      <c:catAx>
        <c:axId val="927997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27981888"/>
        <c:crosses val="autoZero"/>
        <c:auto val="1"/>
        <c:lblAlgn val="ctr"/>
        <c:lblOffset val="100"/>
        <c:noMultiLvlLbl val="0"/>
      </c:catAx>
      <c:valAx>
        <c:axId val="927981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79971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</c:v>
                </c:pt>
              </c:strCache>
            </c:strRef>
          </c:tx>
          <c:invertIfNegative val="0"/>
          <c:cat>
            <c:strRef>
              <c:f>List1!$A$2:$A$6</c:f>
              <c:strCache>
                <c:ptCount val="5"/>
                <c:pt idx="0">
                  <c:v>Hrvatski jezik mi je zanimljiv predmet</c:v>
                </c:pt>
                <c:pt idx="1">
                  <c:v>Lako učim hrvatski jezik</c:v>
                </c:pt>
                <c:pt idx="2">
                  <c:v>Previše toga učimo na satu hrvatskog jezika</c:v>
                </c:pt>
                <c:pt idx="3">
                  <c:v>Hrvatski jezik učimo istražujući</c:v>
                </c:pt>
                <c:pt idx="4">
                  <c:v>Stečena znanja iz hrvatskog jezika koristit će mi u životu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26</c:v>
                </c:pt>
                <c:pt idx="1">
                  <c:v>14</c:v>
                </c:pt>
                <c:pt idx="2">
                  <c:v>21</c:v>
                </c:pt>
                <c:pt idx="3">
                  <c:v>27</c:v>
                </c:pt>
                <c:pt idx="4">
                  <c:v>13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Da</c:v>
                </c:pt>
              </c:strCache>
            </c:strRef>
          </c:tx>
          <c:invertIfNegative val="0"/>
          <c:cat>
            <c:strRef>
              <c:f>List1!$A$2:$A$6</c:f>
              <c:strCache>
                <c:ptCount val="5"/>
                <c:pt idx="0">
                  <c:v>Hrvatski jezik mi je zanimljiv predmet</c:v>
                </c:pt>
                <c:pt idx="1">
                  <c:v>Lako učim hrvatski jezik</c:v>
                </c:pt>
                <c:pt idx="2">
                  <c:v>Previše toga učimo na satu hrvatskog jezika</c:v>
                </c:pt>
                <c:pt idx="3">
                  <c:v>Hrvatski jezik učimo istražujući</c:v>
                </c:pt>
                <c:pt idx="4">
                  <c:v>Stečena znanja iz hrvatskog jezika koristit će mi u životu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  <c:pt idx="0">
                  <c:v>8</c:v>
                </c:pt>
                <c:pt idx="1">
                  <c:v>14</c:v>
                </c:pt>
                <c:pt idx="2">
                  <c:v>16</c:v>
                </c:pt>
                <c:pt idx="3">
                  <c:v>7</c:v>
                </c:pt>
                <c:pt idx="4">
                  <c:v>25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Djelomično</c:v>
                </c:pt>
              </c:strCache>
            </c:strRef>
          </c:tx>
          <c:invertIfNegative val="0"/>
          <c:cat>
            <c:strRef>
              <c:f>List1!$A$2:$A$6</c:f>
              <c:strCache>
                <c:ptCount val="5"/>
                <c:pt idx="0">
                  <c:v>Hrvatski jezik mi je zanimljiv predmet</c:v>
                </c:pt>
                <c:pt idx="1">
                  <c:v>Lako učim hrvatski jezik</c:v>
                </c:pt>
                <c:pt idx="2">
                  <c:v>Previše toga učimo na satu hrvatskog jezika</c:v>
                </c:pt>
                <c:pt idx="3">
                  <c:v>Hrvatski jezik učimo istražujući</c:v>
                </c:pt>
                <c:pt idx="4">
                  <c:v>Stečena znanja iz hrvatskog jezika koristit će mi u životu</c:v>
                </c:pt>
              </c:strCache>
            </c:strRef>
          </c:cat>
          <c:val>
            <c:numRef>
              <c:f>List1!$D$2:$D$6</c:f>
              <c:numCache>
                <c:formatCode>General</c:formatCode>
                <c:ptCount val="5"/>
                <c:pt idx="0">
                  <c:v>23</c:v>
                </c:pt>
                <c:pt idx="1">
                  <c:v>31</c:v>
                </c:pt>
                <c:pt idx="2">
                  <c:v>23</c:v>
                </c:pt>
                <c:pt idx="3">
                  <c:v>23</c:v>
                </c:pt>
                <c:pt idx="4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7988416"/>
        <c:axId val="927995488"/>
      </c:barChart>
      <c:catAx>
        <c:axId val="927988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27995488"/>
        <c:crosses val="autoZero"/>
        <c:auto val="1"/>
        <c:lblAlgn val="ctr"/>
        <c:lblOffset val="100"/>
        <c:noMultiLvlLbl val="0"/>
      </c:catAx>
      <c:valAx>
        <c:axId val="927995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79884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</c:v>
                </c:pt>
              </c:strCache>
            </c:strRef>
          </c:tx>
          <c:invertIfNegative val="0"/>
          <c:cat>
            <c:strRef>
              <c:f>List1!$A$2:$A$6</c:f>
              <c:strCache>
                <c:ptCount val="5"/>
                <c:pt idx="0">
                  <c:v>Strani jezik mi je zanimljiv predmet</c:v>
                </c:pt>
                <c:pt idx="1">
                  <c:v>Lako učim strani jezik</c:v>
                </c:pt>
                <c:pt idx="2">
                  <c:v>Previše toga učimo na satu stranog jezika</c:v>
                </c:pt>
                <c:pt idx="3">
                  <c:v>Strani jezik učimo istražujući</c:v>
                </c:pt>
                <c:pt idx="4">
                  <c:v>Stečena znanja iz stranog jezika koristit će mi u životu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5</c:v>
                </c:pt>
                <c:pt idx="1">
                  <c:v>8</c:v>
                </c:pt>
                <c:pt idx="2">
                  <c:v>27</c:v>
                </c:pt>
                <c:pt idx="3">
                  <c:v>34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Da</c:v>
                </c:pt>
              </c:strCache>
            </c:strRef>
          </c:tx>
          <c:invertIfNegative val="0"/>
          <c:cat>
            <c:strRef>
              <c:f>List1!$A$2:$A$6</c:f>
              <c:strCache>
                <c:ptCount val="5"/>
                <c:pt idx="0">
                  <c:v>Strani jezik mi je zanimljiv predmet</c:v>
                </c:pt>
                <c:pt idx="1">
                  <c:v>Lako učim strani jezik</c:v>
                </c:pt>
                <c:pt idx="2">
                  <c:v>Previše toga učimo na satu stranog jezika</c:v>
                </c:pt>
                <c:pt idx="3">
                  <c:v>Strani jezik učimo istražujući</c:v>
                </c:pt>
                <c:pt idx="4">
                  <c:v>Stečena znanja iz stranog jezika koristit će mi u životu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  <c:pt idx="0">
                  <c:v>26</c:v>
                </c:pt>
                <c:pt idx="1">
                  <c:v>28</c:v>
                </c:pt>
                <c:pt idx="2">
                  <c:v>8</c:v>
                </c:pt>
                <c:pt idx="3">
                  <c:v>7</c:v>
                </c:pt>
                <c:pt idx="4">
                  <c:v>43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Djelomično</c:v>
                </c:pt>
              </c:strCache>
            </c:strRef>
          </c:tx>
          <c:invertIfNegative val="0"/>
          <c:cat>
            <c:strRef>
              <c:f>List1!$A$2:$A$6</c:f>
              <c:strCache>
                <c:ptCount val="5"/>
                <c:pt idx="0">
                  <c:v>Strani jezik mi je zanimljiv predmet</c:v>
                </c:pt>
                <c:pt idx="1">
                  <c:v>Lako učim strani jezik</c:v>
                </c:pt>
                <c:pt idx="2">
                  <c:v>Previše toga učimo na satu stranog jezika</c:v>
                </c:pt>
                <c:pt idx="3">
                  <c:v>Strani jezik učimo istražujući</c:v>
                </c:pt>
                <c:pt idx="4">
                  <c:v>Stečena znanja iz stranog jezika koristit će mi u životu</c:v>
                </c:pt>
              </c:strCache>
            </c:strRef>
          </c:cat>
          <c:val>
            <c:numRef>
              <c:f>List1!$D$2:$D$6</c:f>
              <c:numCache>
                <c:formatCode>General</c:formatCode>
                <c:ptCount val="5"/>
                <c:pt idx="0">
                  <c:v>24</c:v>
                </c:pt>
                <c:pt idx="1">
                  <c:v>22</c:v>
                </c:pt>
                <c:pt idx="2">
                  <c:v>23</c:v>
                </c:pt>
                <c:pt idx="3">
                  <c:v>17</c:v>
                </c:pt>
                <c:pt idx="4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7996032"/>
        <c:axId val="927996576"/>
      </c:barChart>
      <c:catAx>
        <c:axId val="927996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27996576"/>
        <c:crosses val="autoZero"/>
        <c:auto val="1"/>
        <c:lblAlgn val="ctr"/>
        <c:lblOffset val="100"/>
        <c:noMultiLvlLbl val="0"/>
      </c:catAx>
      <c:valAx>
        <c:axId val="927996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79960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Bojim se nekih učenika.</c:v>
                </c:pt>
                <c:pt idx="1">
                  <c:v>U školi se osjećam uspješno.</c:v>
                </c:pt>
                <c:pt idx="2">
                  <c:v>U školi nas uče da surađujemo i pomažemo jedni drugima</c:v>
                </c:pt>
                <c:pt idx="3">
                  <c:v>Volim ići u školu.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42</c:v>
                </c:pt>
                <c:pt idx="1">
                  <c:v>7</c:v>
                </c:pt>
                <c:pt idx="2">
                  <c:v>3</c:v>
                </c:pt>
                <c:pt idx="3">
                  <c:v>24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Bojim se nekih učenika.</c:v>
                </c:pt>
                <c:pt idx="1">
                  <c:v>U školi se osjećam uspješno.</c:v>
                </c:pt>
                <c:pt idx="2">
                  <c:v>U školi nas uče da surađujemo i pomažemo jedni drugima</c:v>
                </c:pt>
                <c:pt idx="3">
                  <c:v>Volim ići u školu.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10</c:v>
                </c:pt>
                <c:pt idx="1">
                  <c:v>3</c:v>
                </c:pt>
                <c:pt idx="2">
                  <c:v>13</c:v>
                </c:pt>
                <c:pt idx="3">
                  <c:v>18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Bojim se nekih učenika.</c:v>
                </c:pt>
                <c:pt idx="1">
                  <c:v>U školi se osjećam uspješno.</c:v>
                </c:pt>
                <c:pt idx="2">
                  <c:v>U školi nas uče da surađujemo i pomažemo jedni drugima</c:v>
                </c:pt>
                <c:pt idx="3">
                  <c:v>Volim ići u školu.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3</c:v>
                </c:pt>
                <c:pt idx="1">
                  <c:v>24</c:v>
                </c:pt>
                <c:pt idx="2">
                  <c:v>15</c:v>
                </c:pt>
                <c:pt idx="3">
                  <c:v>9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Bojim se nekih učenika.</c:v>
                </c:pt>
                <c:pt idx="1">
                  <c:v>U školi se osjećam uspješno.</c:v>
                </c:pt>
                <c:pt idx="2">
                  <c:v>U školi nas uče da surađujemo i pomažemo jedni drugima</c:v>
                </c:pt>
                <c:pt idx="3">
                  <c:v>Volim ići u školu.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2</c:v>
                </c:pt>
                <c:pt idx="1">
                  <c:v>14</c:v>
                </c:pt>
                <c:pt idx="2">
                  <c:v>13</c:v>
                </c:pt>
                <c:pt idx="3">
                  <c:v>2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Bojim se nekih učenika.</c:v>
                </c:pt>
                <c:pt idx="1">
                  <c:v>U školi se osjećam uspješno.</c:v>
                </c:pt>
                <c:pt idx="2">
                  <c:v>U školi nas uče da surađujemo i pomažemo jedni drugima</c:v>
                </c:pt>
                <c:pt idx="3">
                  <c:v>Volim ići u školu.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0</c:v>
                </c:pt>
                <c:pt idx="1">
                  <c:v>11</c:v>
                </c:pt>
                <c:pt idx="2">
                  <c:v>16</c:v>
                </c:pt>
                <c:pt idx="3">
                  <c:v>1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bez odgovora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Bojim se nekih učenika.</c:v>
                </c:pt>
                <c:pt idx="1">
                  <c:v>U školi se osjećam uspješno.</c:v>
                </c:pt>
                <c:pt idx="2">
                  <c:v>U školi nas uče da surađujemo i pomažemo jedni drugima</c:v>
                </c:pt>
                <c:pt idx="3">
                  <c:v>Volim ići u školu.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3044336"/>
        <c:axId val="853034000"/>
      </c:barChart>
      <c:catAx>
        <c:axId val="853044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53034000"/>
        <c:crosses val="autoZero"/>
        <c:auto val="1"/>
        <c:lblAlgn val="ctr"/>
        <c:lblOffset val="100"/>
        <c:noMultiLvlLbl val="0"/>
      </c:catAx>
      <c:valAx>
        <c:axId val="853034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3044336"/>
        <c:crosses val="autoZero"/>
        <c:crossBetween val="between"/>
      </c:valAx>
      <c:spPr>
        <a:ln>
          <a:prstDash val="sysDot"/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ln>
      <a:prstDash val="sysDot"/>
    </a:ln>
  </c:spPr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nisam spreman za ispitivanje ili test izbjegnem odlazak u školu</c:v>
                </c:pt>
                <c:pt idx="1">
                  <c:v>U školi se osjećam sigurno.</c:v>
                </c:pt>
                <c:pt idx="2">
                  <c:v>Plašim se neuspjeha u školi</c:v>
                </c:pt>
                <c:pt idx="3">
                  <c:v>Učitelji se prema svim učenicima ponašaju prijateljski i s poštovanjem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37</c:v>
                </c:pt>
                <c:pt idx="1">
                  <c:v>3</c:v>
                </c:pt>
                <c:pt idx="2">
                  <c:v>14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nisam spreman za ispitivanje ili test izbjegnem odlazak u školu</c:v>
                </c:pt>
                <c:pt idx="1">
                  <c:v>U školi se osjećam sigurno.</c:v>
                </c:pt>
                <c:pt idx="2">
                  <c:v>Plašim se neuspjeha u školi</c:v>
                </c:pt>
                <c:pt idx="3">
                  <c:v>Učitelji se prema svim učenicima ponašaju prijateljski i s poštovanjem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13</c:v>
                </c:pt>
                <c:pt idx="1">
                  <c:v>15</c:v>
                </c:pt>
                <c:pt idx="2">
                  <c:v>17</c:v>
                </c:pt>
                <c:pt idx="3">
                  <c:v>15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nisam spreman za ispitivanje ili test izbjegnem odlazak u školu</c:v>
                </c:pt>
                <c:pt idx="1">
                  <c:v>U školi se osjećam sigurno.</c:v>
                </c:pt>
                <c:pt idx="2">
                  <c:v>Plašim se neuspjeha u školi</c:v>
                </c:pt>
                <c:pt idx="3">
                  <c:v>Učitelji se prema svim učenicima ponašaju prijateljski i s poštovanjem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5</c:v>
                </c:pt>
                <c:pt idx="1">
                  <c:v>13</c:v>
                </c:pt>
                <c:pt idx="2">
                  <c:v>13</c:v>
                </c:pt>
                <c:pt idx="3">
                  <c:v>12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nisam spreman za ispitivanje ili test izbjegnem odlazak u školu</c:v>
                </c:pt>
                <c:pt idx="1">
                  <c:v>U školi se osjećam sigurno.</c:v>
                </c:pt>
                <c:pt idx="2">
                  <c:v>Plašim se neuspjeha u školi</c:v>
                </c:pt>
                <c:pt idx="3">
                  <c:v>Učitelji se prema svim učenicima ponašaju prijateljski i s poštovanjem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1</c:v>
                </c:pt>
                <c:pt idx="1">
                  <c:v>15</c:v>
                </c:pt>
                <c:pt idx="2">
                  <c:v>7</c:v>
                </c:pt>
                <c:pt idx="3">
                  <c:v>15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nisam spreman za ispitivanje ili test izbjegnem odlazak u školu</c:v>
                </c:pt>
                <c:pt idx="1">
                  <c:v>U školi se osjećam sigurno.</c:v>
                </c:pt>
                <c:pt idx="2">
                  <c:v>Plašim se neuspjeha u školi</c:v>
                </c:pt>
                <c:pt idx="3">
                  <c:v>Učitelji se prema svim učenicima ponašaju prijateljski i s poštovanjem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0</c:v>
                </c:pt>
                <c:pt idx="1">
                  <c:v>15</c:v>
                </c:pt>
                <c:pt idx="2">
                  <c:v>4</c:v>
                </c:pt>
                <c:pt idx="3">
                  <c:v>11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bez odgovora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nisam spreman za ispitivanje ili test izbjegnem odlazak u školu</c:v>
                </c:pt>
                <c:pt idx="1">
                  <c:v>U školi se osjećam sigurno.</c:v>
                </c:pt>
                <c:pt idx="2">
                  <c:v>Plašim se neuspjeha u školi</c:v>
                </c:pt>
                <c:pt idx="3">
                  <c:v>Učitelji se prema svim učenicima ponašaju prijateljski i s poštovanjem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3044880"/>
        <c:axId val="853032912"/>
      </c:barChart>
      <c:catAx>
        <c:axId val="853044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53032912"/>
        <c:crosses val="autoZero"/>
        <c:auto val="1"/>
        <c:lblAlgn val="ctr"/>
        <c:lblOffset val="100"/>
        <c:noMultiLvlLbl val="0"/>
      </c:catAx>
      <c:valAx>
        <c:axId val="853032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30448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 razredu slobodno mogu reći što mislim</c:v>
                </c:pt>
                <c:pt idx="1">
                  <c:v>Učiteljica me hvali.</c:v>
                </c:pt>
                <c:pt idx="2">
                  <c:v>Učitelji se pridržavaju naših dogovora</c:v>
                </c:pt>
                <c:pt idx="3">
                  <c:v>Učitelji s nama razgovaraju i izvan nastave - pod odmorom izvan škole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</c:v>
                </c:pt>
                <c:pt idx="1">
                  <c:v>9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 razredu slobodno mogu reći što mislim</c:v>
                </c:pt>
                <c:pt idx="1">
                  <c:v>Učiteljica me hvali.</c:v>
                </c:pt>
                <c:pt idx="2">
                  <c:v>Učitelji se pridržavaju naših dogovora</c:v>
                </c:pt>
                <c:pt idx="3">
                  <c:v>Učitelji s nama razgovaraju i izvan nastave - pod odmorom izvan škole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8</c:v>
                </c:pt>
                <c:pt idx="1">
                  <c:v>15</c:v>
                </c:pt>
                <c:pt idx="2">
                  <c:v>12</c:v>
                </c:pt>
                <c:pt idx="3">
                  <c:v>14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 razredu slobodno mogu reći što mislim</c:v>
                </c:pt>
                <c:pt idx="1">
                  <c:v>Učiteljica me hvali.</c:v>
                </c:pt>
                <c:pt idx="2">
                  <c:v>Učitelji se pridržavaju naših dogovora</c:v>
                </c:pt>
                <c:pt idx="3">
                  <c:v>Učitelji s nama razgovaraju i izvan nastave - pod odmorom izvan škole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11</c:v>
                </c:pt>
                <c:pt idx="1">
                  <c:v>14</c:v>
                </c:pt>
                <c:pt idx="2">
                  <c:v>16</c:v>
                </c:pt>
                <c:pt idx="3">
                  <c:v>15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 razredu slobodno mogu reći što mislim</c:v>
                </c:pt>
                <c:pt idx="1">
                  <c:v>Učiteljica me hvali.</c:v>
                </c:pt>
                <c:pt idx="2">
                  <c:v>Učitelji se pridržavaju naših dogovora</c:v>
                </c:pt>
                <c:pt idx="3">
                  <c:v>Učitelji s nama razgovaraju i izvan nastave - pod odmorom izvan škole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15</c:v>
                </c:pt>
                <c:pt idx="1">
                  <c:v>10</c:v>
                </c:pt>
                <c:pt idx="2">
                  <c:v>13</c:v>
                </c:pt>
                <c:pt idx="3">
                  <c:v>15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 razredu slobodno mogu reći što mislim</c:v>
                </c:pt>
                <c:pt idx="1">
                  <c:v>Učiteljica me hvali.</c:v>
                </c:pt>
                <c:pt idx="2">
                  <c:v>Učitelji se pridržavaju naših dogovora</c:v>
                </c:pt>
                <c:pt idx="3">
                  <c:v>Učitelji s nama razgovaraju i izvan nastave - pod odmorom izvan škole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17</c:v>
                </c:pt>
                <c:pt idx="1">
                  <c:v>2</c:v>
                </c:pt>
                <c:pt idx="2">
                  <c:v>7</c:v>
                </c:pt>
                <c:pt idx="3">
                  <c:v>7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bez odgovora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 razredu slobodno mogu reći što mislim</c:v>
                </c:pt>
                <c:pt idx="1">
                  <c:v>Učiteljica me hvali.</c:v>
                </c:pt>
                <c:pt idx="2">
                  <c:v>Učitelji se pridržavaju naših dogovora</c:v>
                </c:pt>
                <c:pt idx="3">
                  <c:v>Učitelji s nama razgovaraju i izvan nastave - pod odmorom izvan škole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3038896"/>
        <c:axId val="853039440"/>
      </c:barChart>
      <c:catAx>
        <c:axId val="853038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53039440"/>
        <c:crosses val="autoZero"/>
        <c:auto val="1"/>
        <c:lblAlgn val="ctr"/>
        <c:lblOffset val="100"/>
        <c:noMultiLvlLbl val="0"/>
      </c:catAx>
      <c:valAx>
        <c:axId val="853039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30388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 nam se ispričaju kada pogriješe</c:v>
                </c:pt>
                <c:pt idx="1">
                  <c:v>Kad u razredu nastanu problemi, učitelji nas pitaju kako bismo ih riješili</c:v>
                </c:pt>
                <c:pt idx="2">
                  <c:v>Učitelji razumiju moje potrebe i probleme</c:v>
                </c:pt>
                <c:pt idx="3">
                  <c:v>Kad trebam pomoć mogu se obratiti razrednici ili nekom drugom učitelju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6</c:v>
                </c:pt>
                <c:pt idx="1">
                  <c:v>3</c:v>
                </c:pt>
                <c:pt idx="2">
                  <c:v>16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 nam se ispričaju kada pogriješe</c:v>
                </c:pt>
                <c:pt idx="1">
                  <c:v>Kad u razredu nastanu problemi, učitelji nas pitaju kako bismo ih riješili</c:v>
                </c:pt>
                <c:pt idx="2">
                  <c:v>Učitelji razumiju moje potrebe i probleme</c:v>
                </c:pt>
                <c:pt idx="3">
                  <c:v>Kad trebam pomoć mogu se obratiti razrednici ili nekom drugom učitelju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18</c:v>
                </c:pt>
                <c:pt idx="1">
                  <c:v>18</c:v>
                </c:pt>
                <c:pt idx="2">
                  <c:v>15</c:v>
                </c:pt>
                <c:pt idx="3">
                  <c:v>13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 nam se ispričaju kada pogriješe</c:v>
                </c:pt>
                <c:pt idx="1">
                  <c:v>Kad u razredu nastanu problemi, učitelji nas pitaju kako bismo ih riješili</c:v>
                </c:pt>
                <c:pt idx="2">
                  <c:v>Učitelji razumiju moje potrebe i probleme</c:v>
                </c:pt>
                <c:pt idx="3">
                  <c:v>Kad trebam pomoć mogu se obratiti razrednici ili nekom drugom učitelju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9</c:v>
                </c:pt>
                <c:pt idx="1">
                  <c:v>18</c:v>
                </c:pt>
                <c:pt idx="2">
                  <c:v>10</c:v>
                </c:pt>
                <c:pt idx="3">
                  <c:v>8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 nam se ispričaju kada pogriješe</c:v>
                </c:pt>
                <c:pt idx="1">
                  <c:v>Kad u razredu nastanu problemi, učitelji nas pitaju kako bismo ih riješili</c:v>
                </c:pt>
                <c:pt idx="2">
                  <c:v>Učitelji razumiju moje potrebe i probleme</c:v>
                </c:pt>
                <c:pt idx="3">
                  <c:v>Kad trebam pomoć mogu se obratiti razrednici ili nekom drugom učitelju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9</c:v>
                </c:pt>
                <c:pt idx="1">
                  <c:v>8</c:v>
                </c:pt>
                <c:pt idx="2">
                  <c:v>11</c:v>
                </c:pt>
                <c:pt idx="3">
                  <c:v>11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 nam se ispričaju kada pogriješe</c:v>
                </c:pt>
                <c:pt idx="1">
                  <c:v>Kad u razredu nastanu problemi, učitelji nas pitaju kako bismo ih riješili</c:v>
                </c:pt>
                <c:pt idx="2">
                  <c:v>Učitelji razumiju moje potrebe i probleme</c:v>
                </c:pt>
                <c:pt idx="3">
                  <c:v>Kad trebam pomoć mogu se obratiti razrednici ili nekom drugom učitelju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13</c:v>
                </c:pt>
                <c:pt idx="1">
                  <c:v>10</c:v>
                </c:pt>
                <c:pt idx="2">
                  <c:v>7</c:v>
                </c:pt>
                <c:pt idx="3">
                  <c:v>18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bez odgovora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 nam se ispričaju kada pogriješe</c:v>
                </c:pt>
                <c:pt idx="1">
                  <c:v>Kad u razredu nastanu problemi, učitelji nas pitaju kako bismo ih riješili</c:v>
                </c:pt>
                <c:pt idx="2">
                  <c:v>Učitelji razumiju moje potrebe i probleme</c:v>
                </c:pt>
                <c:pt idx="3">
                  <c:v>Kad trebam pomoć mogu se obratiti razrednici ili nekom drugom učitelju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3031824"/>
        <c:axId val="853042704"/>
      </c:barChart>
      <c:catAx>
        <c:axId val="853031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53042704"/>
        <c:crosses val="autoZero"/>
        <c:auto val="1"/>
        <c:lblAlgn val="ctr"/>
        <c:lblOffset val="100"/>
        <c:noMultiLvlLbl val="0"/>
      </c:catAx>
      <c:valAx>
        <c:axId val="853042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30318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Mogu slobodno tražiti savjet od pedagoga ili psihologa škole</c:v>
                </c:pt>
                <c:pt idx="1">
                  <c:v>Na satovima mogu birati dodatne zadatke ili zadatke prema izboru</c:v>
                </c:pt>
                <c:pt idx="2">
                  <c:v>Kad nešto ne razumijem ili nešto želim znati mogu slobodno pitati učitelje</c:v>
                </c:pt>
                <c:pt idx="3">
                  <c:v>Razumijem kada učitelji tumače nastavne sadržaje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</c:v>
                </c:pt>
                <c:pt idx="1">
                  <c:v>16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Mogu slobodno tražiti savjet od pedagoga ili psihologa škole</c:v>
                </c:pt>
                <c:pt idx="1">
                  <c:v>Na satovima mogu birati dodatne zadatke ili zadatke prema izboru</c:v>
                </c:pt>
                <c:pt idx="2">
                  <c:v>Kad nešto ne razumijem ili nešto želim znati mogu slobodno pitati učitelje</c:v>
                </c:pt>
                <c:pt idx="3">
                  <c:v>Razumijem kada učitelji tumače nastavne sadržaje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12</c:v>
                </c:pt>
                <c:pt idx="1">
                  <c:v>12</c:v>
                </c:pt>
                <c:pt idx="2">
                  <c:v>7</c:v>
                </c:pt>
                <c:pt idx="3">
                  <c:v>7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Mogu slobodno tražiti savjet od pedagoga ili psihologa škole</c:v>
                </c:pt>
                <c:pt idx="1">
                  <c:v>Na satovima mogu birati dodatne zadatke ili zadatke prema izboru</c:v>
                </c:pt>
                <c:pt idx="2">
                  <c:v>Kad nešto ne razumijem ili nešto želim znati mogu slobodno pitati učitelje</c:v>
                </c:pt>
                <c:pt idx="3">
                  <c:v>Razumijem kada učitelji tumače nastavne sadržaje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6</c:v>
                </c:pt>
                <c:pt idx="1">
                  <c:v>14</c:v>
                </c:pt>
                <c:pt idx="2">
                  <c:v>12</c:v>
                </c:pt>
                <c:pt idx="3">
                  <c:v>17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Mogu slobodno tražiti savjet od pedagoga ili psihologa škole</c:v>
                </c:pt>
                <c:pt idx="1">
                  <c:v>Na satovima mogu birati dodatne zadatke ili zadatke prema izboru</c:v>
                </c:pt>
                <c:pt idx="2">
                  <c:v>Kad nešto ne razumijem ili nešto želim znati mogu slobodno pitati učitelje</c:v>
                </c:pt>
                <c:pt idx="3">
                  <c:v>Razumijem kada učitelji tumače nastavne sadržaje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5</c:v>
                </c:pt>
                <c:pt idx="1">
                  <c:v>8</c:v>
                </c:pt>
                <c:pt idx="2">
                  <c:v>14</c:v>
                </c:pt>
                <c:pt idx="3">
                  <c:v>23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Mogu slobodno tražiti savjet od pedagoga ili psihologa škole</c:v>
                </c:pt>
                <c:pt idx="1">
                  <c:v>Na satovima mogu birati dodatne zadatke ili zadatke prema izboru</c:v>
                </c:pt>
                <c:pt idx="2">
                  <c:v>Kad nešto ne razumijem ili nešto želim znati mogu slobodno pitati učitelje</c:v>
                </c:pt>
                <c:pt idx="3">
                  <c:v>Razumijem kada učitelji tumače nastavne sadržaje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29</c:v>
                </c:pt>
                <c:pt idx="1">
                  <c:v>10</c:v>
                </c:pt>
                <c:pt idx="2">
                  <c:v>25</c:v>
                </c:pt>
                <c:pt idx="3">
                  <c:v>9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bez odgovora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Mogu slobodno tražiti savjet od pedagoga ili psihologa škole</c:v>
                </c:pt>
                <c:pt idx="1">
                  <c:v>Na satovima mogu birati dodatne zadatke ili zadatke prema izboru</c:v>
                </c:pt>
                <c:pt idx="2">
                  <c:v>Kad nešto ne razumijem ili nešto želim znati mogu slobodno pitati učitelje</c:v>
                </c:pt>
                <c:pt idx="3">
                  <c:v>Razumijem kada učitelji tumače nastavne sadržaje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3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7623808"/>
        <c:axId val="925186496"/>
      </c:barChart>
      <c:catAx>
        <c:axId val="627623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25186496"/>
        <c:crosses val="autoZero"/>
        <c:auto val="1"/>
        <c:lblAlgn val="ctr"/>
        <c:lblOffset val="100"/>
        <c:noMultiLvlLbl val="0"/>
      </c:catAx>
      <c:valAx>
        <c:axId val="925186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76238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 povezuju sadržaje različitih predmeta npr. HJ i POV</c:v>
                </c:pt>
                <c:pt idx="1">
                  <c:v>U školi se koristimo različitim sredstvima i izvorima učenja</c:v>
                </c:pt>
                <c:pt idx="2">
                  <c:v>Učitelji nas uče da zadatke možemo rješavati na više načina</c:v>
                </c:pt>
                <c:pt idx="3">
                  <c:v>Na nastavi radimo u skupinama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 povezuju sadržaje različitih predmeta npr. HJ i POV</c:v>
                </c:pt>
                <c:pt idx="1">
                  <c:v>U školi se koristimo različitim sredstvima i izvorima učenja</c:v>
                </c:pt>
                <c:pt idx="2">
                  <c:v>Učitelji nas uče da zadatke možemo rješavati na više načina</c:v>
                </c:pt>
                <c:pt idx="3">
                  <c:v>Na nastavi radimo u skupinama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9</c:v>
                </c:pt>
                <c:pt idx="1">
                  <c:v>16</c:v>
                </c:pt>
                <c:pt idx="2">
                  <c:v>8</c:v>
                </c:pt>
                <c:pt idx="3">
                  <c:v>12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 povezuju sadržaje različitih predmeta npr. HJ i POV</c:v>
                </c:pt>
                <c:pt idx="1">
                  <c:v>U školi se koristimo različitim sredstvima i izvorima učenja</c:v>
                </c:pt>
                <c:pt idx="2">
                  <c:v>Učitelji nas uče da zadatke možemo rješavati na više načina</c:v>
                </c:pt>
                <c:pt idx="3">
                  <c:v>Na nastavi radimo u skupinama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9</c:v>
                </c:pt>
                <c:pt idx="1">
                  <c:v>17</c:v>
                </c:pt>
                <c:pt idx="2">
                  <c:v>20</c:v>
                </c:pt>
                <c:pt idx="3">
                  <c:v>25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 povezuju sadržaje različitih predmeta npr. HJ i POV</c:v>
                </c:pt>
                <c:pt idx="1">
                  <c:v>U školi se koristimo različitim sredstvima i izvorima učenja</c:v>
                </c:pt>
                <c:pt idx="2">
                  <c:v>Učitelji nas uče da zadatke možemo rješavati na više načina</c:v>
                </c:pt>
                <c:pt idx="3">
                  <c:v>Na nastavi radimo u skupinama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22</c:v>
                </c:pt>
                <c:pt idx="1">
                  <c:v>17</c:v>
                </c:pt>
                <c:pt idx="2">
                  <c:v>18</c:v>
                </c:pt>
                <c:pt idx="3">
                  <c:v>16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 povezuju sadržaje različitih predmeta npr. HJ i POV</c:v>
                </c:pt>
                <c:pt idx="1">
                  <c:v>U školi se koristimo različitim sredstvima i izvorima učenja</c:v>
                </c:pt>
                <c:pt idx="2">
                  <c:v>Učitelji nas uče da zadatke možemo rješavati na više načina</c:v>
                </c:pt>
                <c:pt idx="3">
                  <c:v>Na nastavi radimo u skupinama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16</c:v>
                </c:pt>
                <c:pt idx="1">
                  <c:v>5</c:v>
                </c:pt>
                <c:pt idx="2">
                  <c:v>12</c:v>
                </c:pt>
                <c:pt idx="3">
                  <c:v>4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bez odgovora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 povezuju sadržaje različitih predmeta npr. HJ i POV</c:v>
                </c:pt>
                <c:pt idx="1">
                  <c:v>U školi se koristimo različitim sredstvima i izvorima učenja</c:v>
                </c:pt>
                <c:pt idx="2">
                  <c:v>Učitelji nas uče da zadatke možemo rješavati na više načina</c:v>
                </c:pt>
                <c:pt idx="3">
                  <c:v>Na nastavi radimo u skupinama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5183776"/>
        <c:axId val="925191936"/>
      </c:barChart>
      <c:catAx>
        <c:axId val="925183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5191936"/>
        <c:crosses val="autoZero"/>
        <c:auto val="1"/>
        <c:lblAlgn val="ctr"/>
        <c:lblOffset val="100"/>
        <c:noMultiLvlLbl val="0"/>
      </c:catAx>
      <c:valAx>
        <c:axId val="925191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51837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pišem domaću zadaću, potrebna mi je pomoć</c:v>
                </c:pt>
                <c:pt idx="1">
                  <c:v>Učitelji na pokazuju kako trebamo učiti (sažimati i prepričavati sadržaje, postavljati pitanja i sl.)</c:v>
                </c:pt>
                <c:pt idx="2">
                  <c:v>Učitelji mi kažu ocjenu koju sam dobio</c:v>
                </c:pt>
                <c:pt idx="3">
                  <c:v>Učitelji nas unaprijed upoznaju s tim što treba znati za koju ocjenu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12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pišem domaću zadaću, potrebna mi je pomoć</c:v>
                </c:pt>
                <c:pt idx="1">
                  <c:v>Učitelji na pokazuju kako trebamo učiti (sažimati i prepričavati sadržaje, postavljati pitanja i sl.)</c:v>
                </c:pt>
                <c:pt idx="2">
                  <c:v>Učitelji mi kažu ocjenu koju sam dobio</c:v>
                </c:pt>
                <c:pt idx="3">
                  <c:v>Učitelji nas unaprijed upoznaju s tim što treba znati za koju ocjenu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28</c:v>
                </c:pt>
                <c:pt idx="1">
                  <c:v>13</c:v>
                </c:pt>
                <c:pt idx="2">
                  <c:v>6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pišem domaću zadaću, potrebna mi je pomoć</c:v>
                </c:pt>
                <c:pt idx="1">
                  <c:v>Učitelji na pokazuju kako trebamo učiti (sažimati i prepričavati sadržaje, postavljati pitanja i sl.)</c:v>
                </c:pt>
                <c:pt idx="2">
                  <c:v>Učitelji mi kažu ocjenu koju sam dobio</c:v>
                </c:pt>
                <c:pt idx="3">
                  <c:v>Učitelji nas unaprijed upoznaju s tim što treba znati za koju ocjenu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10</c:v>
                </c:pt>
                <c:pt idx="1">
                  <c:v>18</c:v>
                </c:pt>
                <c:pt idx="2">
                  <c:v>8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pišem domaću zadaću, potrebna mi je pomoć</c:v>
                </c:pt>
                <c:pt idx="1">
                  <c:v>Učitelji na pokazuju kako trebamo učiti (sažimati i prepričavati sadržaje, postavljati pitanja i sl.)</c:v>
                </c:pt>
                <c:pt idx="2">
                  <c:v>Učitelji mi kažu ocjenu koju sam dobio</c:v>
                </c:pt>
                <c:pt idx="3">
                  <c:v>Učitelji nas unaprijed upoznaju s tim što treba znati za koju ocjenu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7</c:v>
                </c:pt>
                <c:pt idx="1">
                  <c:v>17</c:v>
                </c:pt>
                <c:pt idx="2">
                  <c:v>18</c:v>
                </c:pt>
                <c:pt idx="3">
                  <c:v>23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pišem domaću zadaću, potrebna mi je pomoć</c:v>
                </c:pt>
                <c:pt idx="1">
                  <c:v>Učitelji na pokazuju kako trebamo učiti (sažimati i prepričavati sadržaje, postavljati pitanja i sl.)</c:v>
                </c:pt>
                <c:pt idx="2">
                  <c:v>Učitelji mi kažu ocjenu koju sam dobio</c:v>
                </c:pt>
                <c:pt idx="3">
                  <c:v>Učitelji nas unaprijed upoznaju s tim što treba znati za koju ocjenu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</c:v>
                </c:pt>
                <c:pt idx="1">
                  <c:v>7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bez odgovora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pišem domaću zadaću, potrebna mi je pomoć</c:v>
                </c:pt>
                <c:pt idx="1">
                  <c:v>Učitelji na pokazuju kako trebamo učiti (sažimati i prepričavati sadržaje, postavljati pitanja i sl.)</c:v>
                </c:pt>
                <c:pt idx="2">
                  <c:v>Učitelji mi kažu ocjenu koju sam dobio</c:v>
                </c:pt>
                <c:pt idx="3">
                  <c:v>Učitelji nas unaprijed upoznaju s tim što treba znati za koju ocjenu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5185952"/>
        <c:axId val="925196832"/>
      </c:barChart>
      <c:catAx>
        <c:axId val="925185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5196832"/>
        <c:crosses val="autoZero"/>
        <c:auto val="1"/>
        <c:lblAlgn val="ctr"/>
        <c:lblOffset val="100"/>
        <c:noMultiLvlLbl val="0"/>
      </c:catAx>
      <c:valAx>
        <c:axId val="925196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51859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 me pitaju što mislim o svom radu (što je dobro, što trebam popraviti, koju ocjenu zaslužujem)</c:v>
                </c:pt>
                <c:pt idx="1">
                  <c:v>Učitelji mi kažu što sam dobro napravio, ali i što još trebam naučiti ili učiniti kako bih dobio dobru ocjenu</c:v>
                </c:pt>
                <c:pt idx="2">
                  <c:v>Učitelji su pravedni u ocjenjivanju</c:v>
                </c:pt>
                <c:pt idx="3">
                  <c:v>Učitelji nas na vrijeme obavijeste što će i kada ispitivati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 me pitaju što mislim o svom radu (što je dobro, što trebam popraviti, koju ocjenu zaslužujem)</c:v>
                </c:pt>
                <c:pt idx="1">
                  <c:v>Učitelji mi kažu što sam dobro napravio, ali i što još trebam naučiti ili učiniti kako bih dobio dobru ocjenu</c:v>
                </c:pt>
                <c:pt idx="2">
                  <c:v>Učitelji su pravedni u ocjenjivanju</c:v>
                </c:pt>
                <c:pt idx="3">
                  <c:v>Učitelji nas na vrijeme obavijeste što će i kada ispitivati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5</c:v>
                </c:pt>
                <c:pt idx="1">
                  <c:v>1</c:v>
                </c:pt>
                <c:pt idx="2">
                  <c:v>12</c:v>
                </c:pt>
                <c:pt idx="3">
                  <c:v>7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 me pitaju što mislim o svom radu (što je dobro, što trebam popraviti, koju ocjenu zaslužujem)</c:v>
                </c:pt>
                <c:pt idx="1">
                  <c:v>Učitelji mi kažu što sam dobro napravio, ali i što još trebam naučiti ili učiniti kako bih dobio dobru ocjenu</c:v>
                </c:pt>
                <c:pt idx="2">
                  <c:v>Učitelji su pravedni u ocjenjivanju</c:v>
                </c:pt>
                <c:pt idx="3">
                  <c:v>Učitelji nas na vrijeme obavijeste što će i kada ispitivati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24</c:v>
                </c:pt>
                <c:pt idx="1">
                  <c:v>17</c:v>
                </c:pt>
                <c:pt idx="2">
                  <c:v>17</c:v>
                </c:pt>
                <c:pt idx="3">
                  <c:v>13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 me pitaju što mislim o svom radu (što je dobro, što trebam popraviti, koju ocjenu zaslužujem)</c:v>
                </c:pt>
                <c:pt idx="1">
                  <c:v>Učitelji mi kažu što sam dobro napravio, ali i što još trebam naučiti ili učiniti kako bih dobio dobru ocjenu</c:v>
                </c:pt>
                <c:pt idx="2">
                  <c:v>Učitelji su pravedni u ocjenjivanju</c:v>
                </c:pt>
                <c:pt idx="3">
                  <c:v>Učitelji nas na vrijeme obavijeste što će i kada ispitivati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17</c:v>
                </c:pt>
                <c:pt idx="1">
                  <c:v>18</c:v>
                </c:pt>
                <c:pt idx="2">
                  <c:v>13</c:v>
                </c:pt>
                <c:pt idx="3">
                  <c:v>24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 me pitaju što mislim o svom radu (što je dobro, što trebam popraviti, koju ocjenu zaslužujem)</c:v>
                </c:pt>
                <c:pt idx="1">
                  <c:v>Učitelji mi kažu što sam dobro napravio, ali i što još trebam naučiti ili učiniti kako bih dobio dobru ocjenu</c:v>
                </c:pt>
                <c:pt idx="2">
                  <c:v>Učitelji su pravedni u ocjenjivanju</c:v>
                </c:pt>
                <c:pt idx="3">
                  <c:v>Učitelji nas na vrijeme obavijeste što će i kada ispitivati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10</c:v>
                </c:pt>
                <c:pt idx="1">
                  <c:v>18</c:v>
                </c:pt>
                <c:pt idx="2">
                  <c:v>12</c:v>
                </c:pt>
                <c:pt idx="3">
                  <c:v>11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bez odgovora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 me pitaju što mislim o svom radu (što je dobro, što trebam popraviti, koju ocjenu zaslužujem)</c:v>
                </c:pt>
                <c:pt idx="1">
                  <c:v>Učitelji mi kažu što sam dobro napravio, ali i što još trebam naučiti ili učiniti kako bih dobio dobru ocjenu</c:v>
                </c:pt>
                <c:pt idx="2">
                  <c:v>Učitelji su pravedni u ocjenjivanju</c:v>
                </c:pt>
                <c:pt idx="3">
                  <c:v>Učitelji nas na vrijeme obavijeste što će i kada ispitivati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5187040"/>
        <c:axId val="925183232"/>
      </c:barChart>
      <c:catAx>
        <c:axId val="925187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5183232"/>
        <c:crosses val="autoZero"/>
        <c:auto val="1"/>
        <c:lblAlgn val="ctr"/>
        <c:lblOffset val="100"/>
        <c:noMultiLvlLbl val="0"/>
      </c:catAx>
      <c:valAx>
        <c:axId val="925183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51870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F79E-1024-4E5C-BF29-C3BC938DE6D2}" type="datetimeFigureOut">
              <a:rPr lang="hr-HR" smtClean="0"/>
              <a:t>13.9.2017.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CBE-A03C-4E07-A486-3B1BE044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283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F79E-1024-4E5C-BF29-C3BC938DE6D2}" type="datetimeFigureOut">
              <a:rPr lang="hr-HR" smtClean="0"/>
              <a:t>13.9.2017.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CBE-A03C-4E07-A486-3B1BE044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3932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F79E-1024-4E5C-BF29-C3BC938DE6D2}" type="datetimeFigureOut">
              <a:rPr lang="hr-HR" smtClean="0"/>
              <a:t>13.9.2017.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CBE-A03C-4E07-A486-3B1BE044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1303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F79E-1024-4E5C-BF29-C3BC938DE6D2}" type="datetimeFigureOut">
              <a:rPr lang="hr-HR" smtClean="0"/>
              <a:t>13.9.2017.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CBE-A03C-4E07-A486-3B1BE044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8477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F79E-1024-4E5C-BF29-C3BC938DE6D2}" type="datetimeFigureOut">
              <a:rPr lang="hr-HR" smtClean="0"/>
              <a:t>13.9.2017.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CBE-A03C-4E07-A486-3B1BE044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126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F79E-1024-4E5C-BF29-C3BC938DE6D2}" type="datetimeFigureOut">
              <a:rPr lang="hr-HR" smtClean="0"/>
              <a:t>13.9.2017.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CBE-A03C-4E07-A486-3B1BE044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158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F79E-1024-4E5C-BF29-C3BC938DE6D2}" type="datetimeFigureOut">
              <a:rPr lang="hr-HR" smtClean="0"/>
              <a:t>13.9.2017.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CBE-A03C-4E07-A486-3B1BE044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584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F79E-1024-4E5C-BF29-C3BC938DE6D2}" type="datetimeFigureOut">
              <a:rPr lang="hr-HR" smtClean="0"/>
              <a:t>13.9.2017.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CBE-A03C-4E07-A486-3B1BE044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970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F79E-1024-4E5C-BF29-C3BC938DE6D2}" type="datetimeFigureOut">
              <a:rPr lang="hr-HR" smtClean="0"/>
              <a:t>13.9.2017.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CBE-A03C-4E07-A486-3B1BE044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7359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F79E-1024-4E5C-BF29-C3BC938DE6D2}" type="datetimeFigureOut">
              <a:rPr lang="hr-HR" smtClean="0"/>
              <a:t>13.9.2017.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CBE-A03C-4E07-A486-3B1BE044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15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F79E-1024-4E5C-BF29-C3BC938DE6D2}" type="datetimeFigureOut">
              <a:rPr lang="hr-HR" smtClean="0"/>
              <a:t>13.9.2017.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CBE-A03C-4E07-A486-3B1BE044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911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8F79E-1024-4E5C-BF29-C3BC938DE6D2}" type="datetimeFigureOut">
              <a:rPr lang="hr-HR" smtClean="0"/>
              <a:t>13.9.2017.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E3CBE-A03C-4E07-A486-3B1BE0449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165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21976" y="2722097"/>
            <a:ext cx="10363200" cy="1470025"/>
          </a:xfrm>
        </p:spPr>
        <p:txBody>
          <a:bodyPr/>
          <a:lstStyle/>
          <a:p>
            <a:r>
              <a:rPr lang="hr-HR" dirty="0" smtClean="0"/>
              <a:t>Analiza provedenog ispitivanja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8800" y="4450976"/>
            <a:ext cx="8534400" cy="1752600"/>
          </a:xfrm>
        </p:spPr>
        <p:txBody>
          <a:bodyPr>
            <a:normAutofit/>
          </a:bodyPr>
          <a:lstStyle/>
          <a:p>
            <a:r>
              <a:rPr lang="hr-HR" dirty="0" smtClean="0"/>
              <a:t>Tim za kvalitetu </a:t>
            </a:r>
          </a:p>
          <a:p>
            <a:r>
              <a:rPr lang="hr-HR" dirty="0" smtClean="0"/>
              <a:t>Vrijeme: šk. god. 2016./2017.</a:t>
            </a:r>
          </a:p>
          <a:p>
            <a:r>
              <a:rPr lang="hr-HR" dirty="0" smtClean="0"/>
              <a:t>Uzorak: Učenici 8. razreda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48" y="377971"/>
            <a:ext cx="2997105" cy="27822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53400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413520"/>
              </p:ext>
            </p:extLst>
          </p:nvPr>
        </p:nvGraphicFramePr>
        <p:xfrm>
          <a:off x="242047" y="215900"/>
          <a:ext cx="11282082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812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61763"/>
              </p:ext>
            </p:extLst>
          </p:nvPr>
        </p:nvGraphicFramePr>
        <p:xfrm>
          <a:off x="242047" y="215900"/>
          <a:ext cx="11282082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5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2635650"/>
              </p:ext>
            </p:extLst>
          </p:nvPr>
        </p:nvGraphicFramePr>
        <p:xfrm>
          <a:off x="242047" y="215900"/>
          <a:ext cx="11282082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098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3124200" y="4148932"/>
            <a:ext cx="5486400" cy="1009644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800" dirty="0"/>
              <a:t>Mišljenje </a:t>
            </a:r>
            <a:r>
              <a:rPr lang="hr-HR" sz="4800" dirty="0" smtClean="0"/>
              <a:t>učenika/ica 8.razreda</a:t>
            </a:r>
            <a:endParaRPr lang="en-GB" sz="4800" dirty="0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half" idx="2"/>
          </p:nvPr>
        </p:nvSpPr>
        <p:spPr>
          <a:xfrm>
            <a:off x="3124200" y="5308008"/>
            <a:ext cx="5486400" cy="804862"/>
          </a:xfrm>
        </p:spPr>
        <p:txBody>
          <a:bodyPr>
            <a:normAutofit/>
          </a:bodyPr>
          <a:lstStyle/>
          <a:p>
            <a:pPr algn="ctr"/>
            <a:r>
              <a:rPr lang="hr-HR" sz="2800" dirty="0"/>
              <a:t>Po predmetima</a:t>
            </a:r>
            <a:endParaRPr lang="en-GB" sz="28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D1D-30D8-4B0F-BCD7-67641BE7A715}" type="slidenum">
              <a:rPr lang="en-GB" smtClean="0"/>
              <a:t>13</a:t>
            </a:fld>
            <a:endParaRPr lang="en-GB"/>
          </a:p>
        </p:txBody>
      </p:sp>
      <p:graphicFrame>
        <p:nvGraphicFramePr>
          <p:cNvPr id="8" name="Grafikon 7"/>
          <p:cNvGraphicFramePr/>
          <p:nvPr>
            <p:extLst>
              <p:ext uri="{D42A27DB-BD31-4B8C-83A1-F6EECF244321}">
                <p14:modId xmlns:p14="http://schemas.microsoft.com/office/powerpoint/2010/main" val="2858367921"/>
              </p:ext>
            </p:extLst>
          </p:nvPr>
        </p:nvGraphicFramePr>
        <p:xfrm>
          <a:off x="2666976" y="1071546"/>
          <a:ext cx="6096000" cy="2889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2703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Biologija</a:t>
            </a:r>
            <a:endParaRPr lang="en-GB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500934"/>
              </p:ext>
            </p:extLst>
          </p:nvPr>
        </p:nvGraphicFramePr>
        <p:xfrm>
          <a:off x="1981200" y="1143000"/>
          <a:ext cx="8229600" cy="554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756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Kemija</a:t>
            </a:r>
            <a:endParaRPr lang="en-GB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8054602"/>
              </p:ext>
            </p:extLst>
          </p:nvPr>
        </p:nvGraphicFramePr>
        <p:xfrm>
          <a:off x="1981200" y="1143000"/>
          <a:ext cx="8229600" cy="554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396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Fizika</a:t>
            </a:r>
            <a:endParaRPr lang="en-GB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256882"/>
              </p:ext>
            </p:extLst>
          </p:nvPr>
        </p:nvGraphicFramePr>
        <p:xfrm>
          <a:off x="1981200" y="1143000"/>
          <a:ext cx="8229600" cy="554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307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Povijest</a:t>
            </a:r>
            <a:endParaRPr lang="en-GB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15644"/>
              </p:ext>
            </p:extLst>
          </p:nvPr>
        </p:nvGraphicFramePr>
        <p:xfrm>
          <a:off x="1981200" y="1143000"/>
          <a:ext cx="8229600" cy="554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931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Geografija</a:t>
            </a:r>
            <a:endParaRPr lang="en-GB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338983"/>
              </p:ext>
            </p:extLst>
          </p:nvPr>
        </p:nvGraphicFramePr>
        <p:xfrm>
          <a:off x="1981200" y="1143000"/>
          <a:ext cx="8229600" cy="554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18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Hrvatski jezik</a:t>
            </a:r>
            <a:endParaRPr lang="en-GB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429305"/>
              </p:ext>
            </p:extLst>
          </p:nvPr>
        </p:nvGraphicFramePr>
        <p:xfrm>
          <a:off x="1981200" y="1143000"/>
          <a:ext cx="8229600" cy="554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171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Učitelji/</a:t>
            </a:r>
            <a:r>
              <a:rPr lang="hr-HR" dirty="0" err="1" smtClean="0"/>
              <a:t>ce</a:t>
            </a:r>
            <a:r>
              <a:rPr lang="hr-HR" dirty="0" smtClean="0"/>
              <a:t> 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Istraživanje na uzorku od </a:t>
            </a:r>
            <a:r>
              <a:rPr lang="hr-HR" dirty="0" smtClean="0">
                <a:solidFill>
                  <a:srgbClr val="FF0000"/>
                </a:solidFill>
              </a:rPr>
              <a:t>60</a:t>
            </a:r>
            <a:r>
              <a:rPr lang="hr-HR" dirty="0" smtClean="0"/>
              <a:t> učenika 8. razreda (n=60) 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Provedeno tijekom rujna i listopada školske godine 2016./2017.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…</a:t>
            </a:r>
            <a:endParaRPr lang="en-GB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979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Strani jezik</a:t>
            </a:r>
            <a:endParaRPr lang="en-GB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4737594"/>
              </p:ext>
            </p:extLst>
          </p:nvPr>
        </p:nvGraphicFramePr>
        <p:xfrm>
          <a:off x="1981200" y="1143000"/>
          <a:ext cx="8229600" cy="554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5487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Zaključak: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hr-HR" dirty="0" smtClean="0">
                <a:solidFill>
                  <a:srgbClr val="00B050"/>
                </a:solidFill>
              </a:rPr>
              <a:t>POZITIVNO</a:t>
            </a:r>
            <a:r>
              <a:rPr lang="hr-HR" dirty="0" smtClean="0">
                <a:solidFill>
                  <a:srgbClr val="00B050"/>
                </a:solidFill>
              </a:rPr>
              <a:t>: </a:t>
            </a:r>
            <a:r>
              <a:rPr lang="hr-HR" dirty="0" smtClean="0"/>
              <a:t>dobra međusobna komunikacija na relaciji učenik – učitelj/nastavnik</a:t>
            </a: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smtClean="0">
                <a:solidFill>
                  <a:srgbClr val="FF0000"/>
                </a:solidFill>
              </a:rPr>
              <a:t>NEGATIVNO</a:t>
            </a:r>
            <a:r>
              <a:rPr lang="hr-HR" dirty="0" smtClean="0">
                <a:solidFill>
                  <a:srgbClr val="FF0000"/>
                </a:solidFill>
              </a:rPr>
              <a:t>: </a:t>
            </a:r>
            <a:r>
              <a:rPr lang="hr-HR" dirty="0" smtClean="0"/>
              <a:t>previše gradiva koje učenici usvajaju memoriranjem, preopširni NPIP-i; slaba pripremljenost učenika za život nakon osnovnoškolskog obrazovanja</a:t>
            </a:r>
            <a:endParaRPr lang="en-GB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1109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Osvrt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Sagledavajući sve dobivene rezultate, mišljenja sam da još uvijek ima dosta gradiva koje učenici uče, a nisu sigurni zašto ili kako će mi to biti od koristi u daljnjem životu. U pojedinim predmetima, težište je isključivo na memoriranju činjenica koje se potom kratkoročno zadrže u pamćenju pa zbog toga imamo generacije učenika koji uče samo za ocjenu, a ne za znanje kojem učitelji/nastavnici teže.</a:t>
            </a:r>
            <a:endParaRPr lang="hr-HR" sz="20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485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sko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538" y="1142985"/>
            <a:ext cx="6858000" cy="39433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24100" y="5276687"/>
            <a:ext cx="68580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7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Škola u kojoj dobre ideje postaju stvarnost</a:t>
            </a:r>
            <a:endParaRPr lang="hr-BA" sz="27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B1E4-4869-482D-BFCB-D4857CB3F4EA}" type="slidenum">
              <a:rPr lang="hr-BA" smtClean="0"/>
              <a:pPr/>
              <a:t>23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263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481337"/>
              </p:ext>
            </p:extLst>
          </p:nvPr>
        </p:nvGraphicFramePr>
        <p:xfrm>
          <a:off x="676275" y="403412"/>
          <a:ext cx="10753725" cy="5931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734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098499"/>
              </p:ext>
            </p:extLst>
          </p:nvPr>
        </p:nvGraphicFramePr>
        <p:xfrm>
          <a:off x="676275" y="174812"/>
          <a:ext cx="10753725" cy="6306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920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355247"/>
              </p:ext>
            </p:extLst>
          </p:nvPr>
        </p:nvGraphicFramePr>
        <p:xfrm>
          <a:off x="676275" y="336550"/>
          <a:ext cx="10753725" cy="625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069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117869"/>
              </p:ext>
            </p:extLst>
          </p:nvPr>
        </p:nvGraphicFramePr>
        <p:xfrm>
          <a:off x="676275" y="282389"/>
          <a:ext cx="10753725" cy="6279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81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592447"/>
              </p:ext>
            </p:extLst>
          </p:nvPr>
        </p:nvGraphicFramePr>
        <p:xfrm>
          <a:off x="676275" y="255587"/>
          <a:ext cx="10753725" cy="6333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42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540570"/>
              </p:ext>
            </p:extLst>
          </p:nvPr>
        </p:nvGraphicFramePr>
        <p:xfrm>
          <a:off x="0" y="215900"/>
          <a:ext cx="12192000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52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9455909"/>
              </p:ext>
            </p:extLst>
          </p:nvPr>
        </p:nvGraphicFramePr>
        <p:xfrm>
          <a:off x="242047" y="215900"/>
          <a:ext cx="11282082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874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196</Words>
  <Application>Microsoft Office PowerPoint</Application>
  <PresentationFormat>Widescreen</PresentationFormat>
  <Paragraphs>46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Tema sustava Office</vt:lpstr>
      <vt:lpstr>Analiza provedenog ispitivanja</vt:lpstr>
      <vt:lpstr>Učitelji/ce 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Mišljenje učenika/ica 8.razreda</vt:lpstr>
      <vt:lpstr>Biologija</vt:lpstr>
      <vt:lpstr>Kemija</vt:lpstr>
      <vt:lpstr>Fizika</vt:lpstr>
      <vt:lpstr>Povijest</vt:lpstr>
      <vt:lpstr>Geografija</vt:lpstr>
      <vt:lpstr>Hrvatski jezik</vt:lpstr>
      <vt:lpstr>Strani jezik</vt:lpstr>
      <vt:lpstr>Zaključak:</vt:lpstr>
      <vt:lpstr>Osvrt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provedenog ispitivanja</dc:title>
  <dc:creator>Igor Nikicic</dc:creator>
  <cp:lastModifiedBy>Maja Šimić</cp:lastModifiedBy>
  <cp:revision>27</cp:revision>
  <dcterms:created xsi:type="dcterms:W3CDTF">2017-01-10T12:39:24Z</dcterms:created>
  <dcterms:modified xsi:type="dcterms:W3CDTF">2017-09-13T06:45:42Z</dcterms:modified>
</cp:coreProperties>
</file>