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se dijete druži s mnogo prijatelja iz razreda</c:v>
                </c:pt>
                <c:pt idx="1">
                  <c:v>Razred mog djeteta je složan</c:v>
                </c:pt>
                <c:pt idx="2">
                  <c:v>Učiteljica s djecom razgovara o uspjehu koji neki od učenika iz razreda postigne u školi ili izvan škole</c:v>
                </c:pt>
                <c:pt idx="3">
                  <c:v>U razredu ima djece s kojima se druga djeca ne druže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se dijete druži s mnogo prijatelja iz razreda</c:v>
                </c:pt>
                <c:pt idx="1">
                  <c:v>Razred mog djeteta je složan</c:v>
                </c:pt>
                <c:pt idx="2">
                  <c:v>Učiteljica s djecom razgovara o uspjehu koji neki od učenika iz razreda postigne u školi ili izvan škole</c:v>
                </c:pt>
                <c:pt idx="3">
                  <c:v>U razredu ima djece s kojima se druga djeca ne druže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se dijete druži s mnogo prijatelja iz razreda</c:v>
                </c:pt>
                <c:pt idx="1">
                  <c:v>Razred mog djeteta je složan</c:v>
                </c:pt>
                <c:pt idx="2">
                  <c:v>Učiteljica s djecom razgovara o uspjehu koji neki od učenika iz razreda postigne u školi ili izvan škole</c:v>
                </c:pt>
                <c:pt idx="3">
                  <c:v>U razredu ima djece s kojima se druga djeca ne druže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se dijete druži s mnogo prijatelja iz razreda</c:v>
                </c:pt>
                <c:pt idx="1">
                  <c:v>Razred mog djeteta je složan</c:v>
                </c:pt>
                <c:pt idx="2">
                  <c:v>Učiteljica s djecom razgovara o uspjehu koji neki od učenika iz razreda postigne u školi ili izvan škole</c:v>
                </c:pt>
                <c:pt idx="3">
                  <c:v>U razredu ima djece s kojima se druga djeca ne druže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se dijete druži s mnogo prijatelja iz razreda</c:v>
                </c:pt>
                <c:pt idx="1">
                  <c:v>Razred mog djeteta je složan</c:v>
                </c:pt>
                <c:pt idx="2">
                  <c:v>Učiteljica s djecom razgovara o uspjehu koji neki od učenika iz razreda postigne u školi ili izvan škole</c:v>
                </c:pt>
                <c:pt idx="3">
                  <c:v>U razredu ima djece s kojima se druga djeca ne druže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11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ne mogu procjeniti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se dijete druži s mnogo prijatelja iz razreda</c:v>
                </c:pt>
                <c:pt idx="1">
                  <c:v>Razred mog djeteta je složan</c:v>
                </c:pt>
                <c:pt idx="2">
                  <c:v>Učiteljica s djecom razgovara o uspjehu koji neki od učenika iz razreda postigne u školi ili izvan škole</c:v>
                </c:pt>
                <c:pt idx="3">
                  <c:v>U razredu ima djece s kojima se druga djeca ne druže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axId val="368387720"/>
        <c:axId val="362326552"/>
      </c:barChart>
      <c:catAx>
        <c:axId val="368387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aseline="0">
                <a:latin typeface="Calibri" pitchFamily="34" charset="0"/>
              </a:defRPr>
            </a:pPr>
            <a:endParaRPr lang="sr-Latn-RS"/>
          </a:p>
        </c:txPr>
        <c:crossAx val="362326552"/>
        <c:crosses val="autoZero"/>
        <c:auto val="1"/>
        <c:lblAlgn val="ctr"/>
        <c:lblOffset val="100"/>
        <c:noMultiLvlLbl val="0"/>
      </c:catAx>
      <c:valAx>
        <c:axId val="362326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sr-Latn-RS"/>
          </a:p>
        </c:txPr>
        <c:crossAx val="3683877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9960762744668507E-3"/>
          <c:y val="1.4987815024399454E-2"/>
          <c:w val="0.972108146336637"/>
          <c:h val="5.9427108051356446E-2"/>
        </c:manualLayout>
      </c:layout>
      <c:overlay val="0"/>
      <c:txPr>
        <a:bodyPr rot="0" vert="horz"/>
        <a:lstStyle/>
        <a:p>
          <a:pPr>
            <a:defRPr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zna svoje ocjene</c:v>
                </c:pt>
                <c:pt idx="1">
                  <c:v>Moje dijete zna što treba znati i učiniti da bi dobilo dobru ocjenu</c:v>
                </c:pt>
                <c:pt idx="2">
                  <c:v>Moje dijete ima priliku reći učiteljici što misli o svojem uratku</c:v>
                </c:pt>
                <c:pt idx="3">
                  <c:v>Učiteljica mom djetetu kaže što je dobro napravilo, ali i što još treba naučiti ili učiniti kako bio dobilo bolju ocjenu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zna svoje ocjene</c:v>
                </c:pt>
                <c:pt idx="1">
                  <c:v>Moje dijete zna što treba znati i učiniti da bi dobilo dobru ocjenu</c:v>
                </c:pt>
                <c:pt idx="2">
                  <c:v>Moje dijete ima priliku reći učiteljici što misli o svojem uratku</c:v>
                </c:pt>
                <c:pt idx="3">
                  <c:v>Učiteljica mom djetetu kaže što je dobro napravilo, ali i što još treba naučiti ili učiniti kako bio dobilo bolju ocjenu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zna svoje ocjene</c:v>
                </c:pt>
                <c:pt idx="1">
                  <c:v>Moje dijete zna što treba znati i učiniti da bi dobilo dobru ocjenu</c:v>
                </c:pt>
                <c:pt idx="2">
                  <c:v>Moje dijete ima priliku reći učiteljici što misli o svojem uratku</c:v>
                </c:pt>
                <c:pt idx="3">
                  <c:v>Učiteljica mom djetetu kaže što je dobro napravilo, ali i što još treba naučiti ili učiniti kako bio dobilo bolju ocjenu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zna svoje ocjene</c:v>
                </c:pt>
                <c:pt idx="1">
                  <c:v>Moje dijete zna što treba znati i učiniti da bi dobilo dobru ocjenu</c:v>
                </c:pt>
                <c:pt idx="2">
                  <c:v>Moje dijete ima priliku reći učiteljici što misli o svojem uratku</c:v>
                </c:pt>
                <c:pt idx="3">
                  <c:v>Učiteljica mom djetetu kaže što je dobro napravilo, ali i što još treba naučiti ili učiniti kako bio dobilo bolju ocjenu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8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zna svoje ocjene</c:v>
                </c:pt>
                <c:pt idx="1">
                  <c:v>Moje dijete zna što treba znati i učiniti da bi dobilo dobru ocjenu</c:v>
                </c:pt>
                <c:pt idx="2">
                  <c:v>Moje dijete ima priliku reći učiteljici što misli o svojem uratku</c:v>
                </c:pt>
                <c:pt idx="3">
                  <c:v>Učiteljica mom djetetu kaže što je dobro napravilo, ali i što još treba naučiti ili učiniti kako bio dobilo bolju ocjenu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19</c:v>
                </c:pt>
                <c:pt idx="1">
                  <c:v>18</c:v>
                </c:pt>
                <c:pt idx="2">
                  <c:v>17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911344"/>
        <c:axId val="367912128"/>
      </c:barChart>
      <c:catAx>
        <c:axId val="36791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7912128"/>
        <c:crosses val="autoZero"/>
        <c:auto val="1"/>
        <c:lblAlgn val="ctr"/>
        <c:lblOffset val="100"/>
        <c:noMultiLvlLbl val="0"/>
      </c:catAx>
      <c:valAx>
        <c:axId val="367912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7911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Djeca u razredu imaju priliku reći jedni drugima što  misle o uratku drugih učenika</c:v>
                </c:pt>
                <c:pt idx="1">
                  <c:v>Učiteljica objektivno ocjenjuje</c:v>
                </c:pt>
                <c:pt idx="2">
                  <c:v>Učiteljica pri ocjenjivanju mog djeteta uzima u obzir koliko je napredovao</c:v>
                </c:pt>
                <c:pt idx="3">
                  <c:v>Moje dijete s učiteljicom pregledava svoje uratke da bi zajedno vidjeli kako napreduje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Djeca u razredu imaju priliku reći jedni drugima što  misle o uratku drugih učenika</c:v>
                </c:pt>
                <c:pt idx="1">
                  <c:v>Učiteljica objektivno ocjenjuje</c:v>
                </c:pt>
                <c:pt idx="2">
                  <c:v>Učiteljica pri ocjenjivanju mog djeteta uzima u obzir koliko je napredovao</c:v>
                </c:pt>
                <c:pt idx="3">
                  <c:v>Moje dijete s učiteljicom pregledava svoje uratke da bi zajedno vidjeli kako napreduje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Djeca u razredu imaju priliku reći jedni drugima što  misle o uratku drugih učenika</c:v>
                </c:pt>
                <c:pt idx="1">
                  <c:v>Učiteljica objektivno ocjenjuje</c:v>
                </c:pt>
                <c:pt idx="2">
                  <c:v>Učiteljica pri ocjenjivanju mog djeteta uzima u obzir koliko je napredovao</c:v>
                </c:pt>
                <c:pt idx="3">
                  <c:v>Moje dijete s učiteljicom pregledava svoje uratke da bi zajedno vidjeli kako napreduje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Djeca u razredu imaju priliku reći jedni drugima što  misle o uratku drugih učenika</c:v>
                </c:pt>
                <c:pt idx="1">
                  <c:v>Učiteljica objektivno ocjenjuje</c:v>
                </c:pt>
                <c:pt idx="2">
                  <c:v>Učiteljica pri ocjenjivanju mog djeteta uzima u obzir koliko je napredovao</c:v>
                </c:pt>
                <c:pt idx="3">
                  <c:v>Moje dijete s učiteljicom pregledava svoje uratke da bi zajedno vidjeli kako napreduje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16</c:v>
                </c:pt>
                <c:pt idx="1">
                  <c:v>9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Djeca u razredu imaju priliku reći jedni drugima što  misle o uratku drugih učenika</c:v>
                </c:pt>
                <c:pt idx="1">
                  <c:v>Učiteljica objektivno ocjenjuje</c:v>
                </c:pt>
                <c:pt idx="2">
                  <c:v>Učiteljica pri ocjenjivanju mog djeteta uzima u obzir koliko je napredovao</c:v>
                </c:pt>
                <c:pt idx="3">
                  <c:v>Moje dijete s učiteljicom pregledava svoje uratke da bi zajedno vidjeli kako napreduje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10</c:v>
                </c:pt>
                <c:pt idx="1">
                  <c:v>18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969888"/>
        <c:axId val="363967928"/>
      </c:barChart>
      <c:catAx>
        <c:axId val="36396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3967928"/>
        <c:crosses val="autoZero"/>
        <c:auto val="1"/>
        <c:lblAlgn val="ctr"/>
        <c:lblOffset val="100"/>
        <c:noMultiLvlLbl val="0"/>
      </c:catAx>
      <c:valAx>
        <c:axId val="363967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39698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me informira o napredovanju  mog djeteta</c:v>
                </c:pt>
                <c:pt idx="1">
                  <c:v>Učiteljica me uključuje u nastavu</c:v>
                </c:pt>
                <c:pt idx="2">
                  <c:v>Učiteljica daje jasne upute kako najbolje mogu pomoći djetetu pri učenju</c:v>
                </c:pt>
                <c:pt idx="3">
                  <c:v>Roditeljski sastanci su dobro osmišljeni, a obavijesti o njim dobivamo na vrijeme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me informira o napredovanju  mog djeteta</c:v>
                </c:pt>
                <c:pt idx="1">
                  <c:v>Učiteljica me uključuje u nastavu</c:v>
                </c:pt>
                <c:pt idx="2">
                  <c:v>Učiteljica daje jasne upute kako najbolje mogu pomoći djetetu pri učenju</c:v>
                </c:pt>
                <c:pt idx="3">
                  <c:v>Roditeljski sastanci su dobro osmišljeni, a obavijesti o njim dobivamo na vrijeme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me informira o napredovanju  mog djeteta</c:v>
                </c:pt>
                <c:pt idx="1">
                  <c:v>Učiteljica me uključuje u nastavu</c:v>
                </c:pt>
                <c:pt idx="2">
                  <c:v>Učiteljica daje jasne upute kako najbolje mogu pomoći djetetu pri učenju</c:v>
                </c:pt>
                <c:pt idx="3">
                  <c:v>Roditeljski sastanci su dobro osmišljeni, a obavijesti o njim dobivamo na vrijeme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me informira o napredovanju  mog djeteta</c:v>
                </c:pt>
                <c:pt idx="1">
                  <c:v>Učiteljica me uključuje u nastavu</c:v>
                </c:pt>
                <c:pt idx="2">
                  <c:v>Učiteljica daje jasne upute kako najbolje mogu pomoći djetetu pri učenju</c:v>
                </c:pt>
                <c:pt idx="3">
                  <c:v>Roditeljski sastanci su dobro osmišljeni, a obavijesti o njim dobivamo na vrijeme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me informira o napredovanju  mog djeteta</c:v>
                </c:pt>
                <c:pt idx="1">
                  <c:v>Učiteljica me uključuje u nastavu</c:v>
                </c:pt>
                <c:pt idx="2">
                  <c:v>Učiteljica daje jasne upute kako najbolje mogu pomoći djetetu pri učenju</c:v>
                </c:pt>
                <c:pt idx="3">
                  <c:v>Roditeljski sastanci su dobro osmišljeni, a obavijesti o njim dobivamo na vrijeme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21</c:v>
                </c:pt>
                <c:pt idx="1">
                  <c:v>7</c:v>
                </c:pt>
                <c:pt idx="2">
                  <c:v>15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963224"/>
        <c:axId val="363963616"/>
      </c:barChart>
      <c:catAx>
        <c:axId val="363963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3963616"/>
        <c:crosses val="autoZero"/>
        <c:auto val="1"/>
        <c:lblAlgn val="ctr"/>
        <c:lblOffset val="100"/>
        <c:noMultiLvlLbl val="0"/>
      </c:catAx>
      <c:valAx>
        <c:axId val="363963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39632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organizira radionice i susrete na kojima stječemo nova znanja i vještine u odgoju djece</c:v>
                </c:pt>
                <c:pt idx="1">
                  <c:v>Učiteljica uzima u obzir moje mišljenje o razvoju i napredovanju mog djeteta</c:v>
                </c:pt>
                <c:pt idx="2">
                  <c:v>Učiteljica nas potiče da kažemo što mislimo o njenom radu</c:v>
                </c:pt>
                <c:pt idx="3">
                  <c:v>Učiteljica roditelje obavješćuje o svim aktivnostima škole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organizira radionice i susrete na kojima stječemo nova znanja i vještine u odgoju djece</c:v>
                </c:pt>
                <c:pt idx="1">
                  <c:v>Učiteljica uzima u obzir moje mišljenje o razvoju i napredovanju mog djeteta</c:v>
                </c:pt>
                <c:pt idx="2">
                  <c:v>Učiteljica nas potiče da kažemo što mislimo o njenom radu</c:v>
                </c:pt>
                <c:pt idx="3">
                  <c:v>Učiteljica roditelje obavješćuje o svim aktivnostima škole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organizira radionice i susrete na kojima stječemo nova znanja i vještine u odgoju djece</c:v>
                </c:pt>
                <c:pt idx="1">
                  <c:v>Učiteljica uzima u obzir moje mišljenje o razvoju i napredovanju mog djeteta</c:v>
                </c:pt>
                <c:pt idx="2">
                  <c:v>Učiteljica nas potiče da kažemo što mislimo o njenom radu</c:v>
                </c:pt>
                <c:pt idx="3">
                  <c:v>Učiteljica roditelje obavješćuje o svim aktivnostima škole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organizira radionice i susrete na kojima stječemo nova znanja i vještine u odgoju djece</c:v>
                </c:pt>
                <c:pt idx="1">
                  <c:v>Učiteljica uzima u obzir moje mišljenje o razvoju i napredovanju mog djeteta</c:v>
                </c:pt>
                <c:pt idx="2">
                  <c:v>Učiteljica nas potiče da kažemo što mislimo o njenom radu</c:v>
                </c:pt>
                <c:pt idx="3">
                  <c:v>Učiteljica roditelje obavješćuje o svim aktivnostima škole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8</c:v>
                </c:pt>
                <c:pt idx="3">
                  <c:v>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organizira radionice i susrete na kojima stječemo nova znanja i vještine u odgoju djece</c:v>
                </c:pt>
                <c:pt idx="1">
                  <c:v>Učiteljica uzima u obzir moje mišljenje o razvoju i napredovanju mog djeteta</c:v>
                </c:pt>
                <c:pt idx="2">
                  <c:v>Učiteljica nas potiče da kažemo što mislimo o njenom radu</c:v>
                </c:pt>
                <c:pt idx="3">
                  <c:v>Učiteljica roditelje obavješćuje o svim aktivnostima škole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11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903888"/>
        <c:axId val="249904280"/>
      </c:barChart>
      <c:catAx>
        <c:axId val="24990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9904280"/>
        <c:crosses val="autoZero"/>
        <c:auto val="1"/>
        <c:lblAlgn val="ctr"/>
        <c:lblOffset val="100"/>
        <c:noMultiLvlLbl val="0"/>
      </c:catAx>
      <c:valAx>
        <c:axId val="249904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99038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Dobro surađujem s učiteljicom</c:v>
                </c:pt>
                <c:pt idx="1">
                  <c:v>Imam mogućnosti razgovarati s predmetnim nastavnicima svoga djeteta</c:v>
                </c:pt>
                <c:pt idx="2">
                  <c:v>U školi skrbe o zaštiti učenika od nasilja; zlostavljanja i zlouporabe sredstava ovisnosti</c:v>
                </c:pt>
                <c:pt idx="3">
                  <c:v>U školi učenici mogu birati izvannastavne i izborne sadržaje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Dobro surađujem s učiteljicom</c:v>
                </c:pt>
                <c:pt idx="1">
                  <c:v>Imam mogućnosti razgovarati s predmetnim nastavnicima svoga djeteta</c:v>
                </c:pt>
                <c:pt idx="2">
                  <c:v>U školi skrbe o zaštiti učenika od nasilja; zlostavljanja i zlouporabe sredstava ovisnosti</c:v>
                </c:pt>
                <c:pt idx="3">
                  <c:v>U školi učenici mogu birati izvannastavne i izborne sadržaje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Dobro surađujem s učiteljicom</c:v>
                </c:pt>
                <c:pt idx="1">
                  <c:v>Imam mogućnosti razgovarati s predmetnim nastavnicima svoga djeteta</c:v>
                </c:pt>
                <c:pt idx="2">
                  <c:v>U školi skrbe o zaštiti učenika od nasilja; zlostavljanja i zlouporabe sredstava ovisnosti</c:v>
                </c:pt>
                <c:pt idx="3">
                  <c:v>U školi učenici mogu birati izvannastavne i izborne sadržaje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Dobro surađujem s učiteljicom</c:v>
                </c:pt>
                <c:pt idx="1">
                  <c:v>Imam mogućnosti razgovarati s predmetnim nastavnicima svoga djeteta</c:v>
                </c:pt>
                <c:pt idx="2">
                  <c:v>U školi skrbe o zaštiti učenika od nasilja; zlostavljanja i zlouporabe sredstava ovisnosti</c:v>
                </c:pt>
                <c:pt idx="3">
                  <c:v>U školi učenici mogu birati izvannastavne i izborne sadržaje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8</c:v>
                </c:pt>
                <c:pt idx="3">
                  <c:v>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Dobro surađujem s učiteljicom</c:v>
                </c:pt>
                <c:pt idx="1">
                  <c:v>Imam mogućnosti razgovarati s predmetnim nastavnicima svoga djeteta</c:v>
                </c:pt>
                <c:pt idx="2">
                  <c:v>U školi skrbe o zaštiti učenika od nasilja; zlostavljanja i zlouporabe sredstava ovisnosti</c:v>
                </c:pt>
                <c:pt idx="3">
                  <c:v>U školi učenici mogu birati izvannastavne i izborne sadržaje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11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903104"/>
        <c:axId val="249904672"/>
      </c:barChart>
      <c:catAx>
        <c:axId val="24990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9904672"/>
        <c:crosses val="autoZero"/>
        <c:auto val="1"/>
        <c:lblAlgn val="ctr"/>
        <c:lblOffset val="100"/>
        <c:noMultiLvlLbl val="0"/>
      </c:catAx>
      <c:valAx>
        <c:axId val="249904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9903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Upoznat sam s radom i odlukama </a:t>
            </a:r>
            <a:r>
              <a:rPr lang="pl-PL" dirty="0" smtClean="0"/>
              <a:t>Vijeća </a:t>
            </a:r>
            <a:r>
              <a:rPr lang="pl-PL" dirty="0"/>
              <a:t>roditelja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Upoznat sam s radom i odlukama vijeća roditelja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nikada</c:v>
                </c:pt>
                <c:pt idx="1">
                  <c:v>vrlo rijetko</c:v>
                </c:pt>
                <c:pt idx="2">
                  <c:v>povremeno</c:v>
                </c:pt>
                <c:pt idx="3">
                  <c:v>često</c:v>
                </c:pt>
                <c:pt idx="4">
                  <c:v>uvijek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Stupac2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Stupac3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545696"/>
        <c:axId val="367551184"/>
      </c:barChart>
      <c:catAx>
        <c:axId val="36754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7551184"/>
        <c:crosses val="autoZero"/>
        <c:auto val="1"/>
        <c:lblAlgn val="ctr"/>
        <c:lblOffset val="100"/>
        <c:noMultiLvlLbl val="0"/>
      </c:catAx>
      <c:valAx>
        <c:axId val="36755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7545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Mom djetetu je Hrvatski jezik zanimljiv predmet</c:v>
                </c:pt>
                <c:pt idx="1">
                  <c:v>Moje dijete lako ući predmet hrvatski jezik</c:v>
                </c:pt>
                <c:pt idx="2">
                  <c:v>Nastavni sadržaj hrvatskog jezika je preopširan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Mom djetetu je Hrvatski jezik zanimljiv predmet</c:v>
                </c:pt>
                <c:pt idx="1">
                  <c:v>Moje dijete lako ući predmet hrvatski jezik</c:v>
                </c:pt>
                <c:pt idx="2">
                  <c:v>Nastavni sadržaj hrvatskog jezika je preopširan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9</c:v>
                </c:pt>
                <c:pt idx="1">
                  <c:v>6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Mom djetetu je Hrvatski jezik zanimljiv predmet</c:v>
                </c:pt>
                <c:pt idx="1">
                  <c:v>Moje dijete lako ući predmet hrvatski jezik</c:v>
                </c:pt>
                <c:pt idx="2">
                  <c:v>Nastavni sadržaj hrvatskog jezika je preopširan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14</c:v>
                </c:pt>
                <c:pt idx="1">
                  <c:v>19</c:v>
                </c:pt>
                <c:pt idx="2">
                  <c:v>8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 mogu procijeniti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Mom djetetu je Hrvatski jezik zanimljiv predmet</c:v>
                </c:pt>
                <c:pt idx="1">
                  <c:v>Moje dijete lako ući predmet hrvatski jezik</c:v>
                </c:pt>
                <c:pt idx="2">
                  <c:v>Nastavni sadržaj hrvatskog jezika je preopširan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548832"/>
        <c:axId val="414435416"/>
      </c:barChart>
      <c:catAx>
        <c:axId val="367548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4435416"/>
        <c:crosses val="autoZero"/>
        <c:auto val="1"/>
        <c:lblAlgn val="ctr"/>
        <c:lblOffset val="100"/>
        <c:noMultiLvlLbl val="0"/>
      </c:catAx>
      <c:valAx>
        <c:axId val="414435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75488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Mom djetetu je matematika zanimljiv predmet</c:v>
                </c:pt>
                <c:pt idx="1">
                  <c:v>Moje dijete lako ući predmet matematika</c:v>
                </c:pt>
                <c:pt idx="2">
                  <c:v>Nastavni sadržaj matematike je preopširan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Mom djetetu je matematika zanimljiv predmet</c:v>
                </c:pt>
                <c:pt idx="1">
                  <c:v>Moje dijete lako ući predmet matematika</c:v>
                </c:pt>
                <c:pt idx="2">
                  <c:v>Nastavni sadržaj matematike je preopširan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Mom djetetu je matematika zanimljiv predmet</c:v>
                </c:pt>
                <c:pt idx="1">
                  <c:v>Moje dijete lako ući predmet matematika</c:v>
                </c:pt>
                <c:pt idx="2">
                  <c:v>Nastavni sadržaj matematike je preopširan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18</c:v>
                </c:pt>
                <c:pt idx="1">
                  <c:v>17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 mogu procijeniti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Mom djetetu je matematika zanimljiv predmet</c:v>
                </c:pt>
                <c:pt idx="1">
                  <c:v>Moje dijete lako ući predmet matematika</c:v>
                </c:pt>
                <c:pt idx="2">
                  <c:v>Nastavni sadržaj matematike je preopširan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422480"/>
        <c:axId val="414425224"/>
      </c:barChart>
      <c:catAx>
        <c:axId val="414422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4425224"/>
        <c:crosses val="autoZero"/>
        <c:auto val="1"/>
        <c:lblAlgn val="ctr"/>
        <c:lblOffset val="100"/>
        <c:noMultiLvlLbl val="0"/>
      </c:catAx>
      <c:valAx>
        <c:axId val="414425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44224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Mom djetetu je engleski jezik zanimljiv predmet</c:v>
                </c:pt>
                <c:pt idx="1">
                  <c:v>Moje dijete lako ući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Djelomično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Mom djetetu je engleski jezik zanimljiv predmet</c:v>
                </c:pt>
                <c:pt idx="1">
                  <c:v>Moje dijete lako ući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7</c:v>
                </c:pt>
                <c:pt idx="1">
                  <c:v>13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Mom djetetu je engleski jezik zanimljiv predmet</c:v>
                </c:pt>
                <c:pt idx="1">
                  <c:v>Moje dijete lako ući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21</c:v>
                </c:pt>
                <c:pt idx="1">
                  <c:v>13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 mogu procijeniti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Mom djetetu je engleski jezik zanimljiv predmet</c:v>
                </c:pt>
                <c:pt idx="1">
                  <c:v>Moje dijete lako ući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6132768"/>
        <c:axId val="366136296"/>
      </c:barChart>
      <c:catAx>
        <c:axId val="366132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6136296"/>
        <c:crosses val="autoZero"/>
        <c:auto val="1"/>
        <c:lblAlgn val="ctr"/>
        <c:lblOffset val="100"/>
        <c:noMultiLvlLbl val="0"/>
      </c:catAx>
      <c:valAx>
        <c:axId val="366136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61327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boji se nekih učenika</c:v>
                </c:pt>
                <c:pt idx="1">
                  <c:v>Moje dijete osjeća se uspješno u školi</c:v>
                </c:pt>
                <c:pt idx="2">
                  <c:v>Moje dijete u školi razvija vještine suradnje i pomaganja drugima</c:v>
                </c:pt>
                <c:pt idx="3">
                  <c:v>Moje dijete voli školu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19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boji se nekih učenika</c:v>
                </c:pt>
                <c:pt idx="1">
                  <c:v>Moje dijete osjeća se uspješno u školi</c:v>
                </c:pt>
                <c:pt idx="2">
                  <c:v>Moje dijete u školi razvija vještine suradnje i pomaganja drugima</c:v>
                </c:pt>
                <c:pt idx="3">
                  <c:v>Moje dijete voli školu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boji se nekih učenika</c:v>
                </c:pt>
                <c:pt idx="1">
                  <c:v>Moje dijete osjeća se uspješno u školi</c:v>
                </c:pt>
                <c:pt idx="2">
                  <c:v>Moje dijete u školi razvija vještine suradnje i pomaganja drugima</c:v>
                </c:pt>
                <c:pt idx="3">
                  <c:v>Moje dijete voli školu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8</c:v>
                </c:pt>
                <c:pt idx="3">
                  <c:v>13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boji se nekih učenika</c:v>
                </c:pt>
                <c:pt idx="1">
                  <c:v>Moje dijete osjeća se uspješno u školi</c:v>
                </c:pt>
                <c:pt idx="2">
                  <c:v>Moje dijete u školi razvija vještine suradnje i pomaganja drugima</c:v>
                </c:pt>
                <c:pt idx="3">
                  <c:v>Moje dijete voli školu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3</c:v>
                </c:pt>
                <c:pt idx="1">
                  <c:v>13</c:v>
                </c:pt>
                <c:pt idx="2">
                  <c:v>14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boji se nekih učenika</c:v>
                </c:pt>
                <c:pt idx="1">
                  <c:v>Moje dijete osjeća se uspješno u školi</c:v>
                </c:pt>
                <c:pt idx="2">
                  <c:v>Moje dijete u školi razvija vještine suradnje i pomaganja drugima</c:v>
                </c:pt>
                <c:pt idx="3">
                  <c:v>Moje dijete voli školu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ne mogu procjeniti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boji se nekih učenika</c:v>
                </c:pt>
                <c:pt idx="1">
                  <c:v>Moje dijete osjeća se uspješno u školi</c:v>
                </c:pt>
                <c:pt idx="2">
                  <c:v>Moje dijete u školi razvija vještine suradnje i pomaganja drugima</c:v>
                </c:pt>
                <c:pt idx="3">
                  <c:v>Moje dijete voli školu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322240"/>
        <c:axId val="362323416"/>
      </c:barChart>
      <c:catAx>
        <c:axId val="36232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2323416"/>
        <c:crosses val="autoZero"/>
        <c:auto val="1"/>
        <c:lblAlgn val="ctr"/>
        <c:lblOffset val="100"/>
        <c:noMultiLvlLbl val="0"/>
      </c:catAx>
      <c:valAx>
        <c:axId val="362323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2322240"/>
        <c:crosses val="autoZero"/>
        <c:crossBetween val="between"/>
      </c:valAx>
      <c:spPr>
        <a:ln>
          <a:prstDash val="sysDot"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prstDash val="sysDot"/>
    </a:ln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nije spremno za ispitivanjeili test,moje dijete izbjegne odlazak u školu</c:v>
                </c:pt>
                <c:pt idx="1">
                  <c:v>Moje se dijete u školi osjeća sigurno</c:v>
                </c:pt>
                <c:pt idx="2">
                  <c:v>Moje se dijete plaši neuspjeha u školi</c:v>
                </c:pt>
                <c:pt idx="3">
                  <c:v>Učitelji se prema svim učenicima ponašaju prijateljski i s poštovanjem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19</c:v>
                </c:pt>
                <c:pt idx="1">
                  <c:v>0</c:v>
                </c:pt>
                <c:pt idx="2">
                  <c:v>11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nije spremno za ispitivanjeili test,moje dijete izbjegne odlazak u školu</c:v>
                </c:pt>
                <c:pt idx="1">
                  <c:v>Moje se dijete u školi osjeća sigurno</c:v>
                </c:pt>
                <c:pt idx="2">
                  <c:v>Moje se dijete plaši neuspjeha u školi</c:v>
                </c:pt>
                <c:pt idx="3">
                  <c:v>Učitelji se prema svim učenicima ponašaju prijateljski i s poštovanjem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nije spremno za ispitivanjeili test,moje dijete izbjegne odlazak u školu</c:v>
                </c:pt>
                <c:pt idx="1">
                  <c:v>Moje se dijete u školi osjeća sigurno</c:v>
                </c:pt>
                <c:pt idx="2">
                  <c:v>Moje se dijete plaši neuspjeha u školi</c:v>
                </c:pt>
                <c:pt idx="3">
                  <c:v>Učitelji se prema svim učenicima ponašaju prijateljski i s poštovanjem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nije spremno za ispitivanjeili test,moje dijete izbjegne odlazak u školu</c:v>
                </c:pt>
                <c:pt idx="1">
                  <c:v>Moje se dijete u školi osjeća sigurno</c:v>
                </c:pt>
                <c:pt idx="2">
                  <c:v>Moje se dijete plaši neuspjeha u školi</c:v>
                </c:pt>
                <c:pt idx="3">
                  <c:v>Učitelji se prema svim učenicima ponašaju prijateljski i s poštovanjem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nije spremno za ispitivanjeili test,moje dijete izbjegne odlazak u školu</c:v>
                </c:pt>
                <c:pt idx="1">
                  <c:v>Moje se dijete u školi osjeća sigurno</c:v>
                </c:pt>
                <c:pt idx="2">
                  <c:v>Moje se dijete plaši neuspjeha u školi</c:v>
                </c:pt>
                <c:pt idx="3">
                  <c:v>Učitelji se prema svim učenicima ponašaju prijateljski i s poštovanjem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ne mogu procjeniti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nije spremno za ispitivanjeili test,moje dijete izbjegne odlazak u školu</c:v>
                </c:pt>
                <c:pt idx="1">
                  <c:v>Moje se dijete u školi osjeća sigurno</c:v>
                </c:pt>
                <c:pt idx="2">
                  <c:v>Moje se dijete plaši neuspjeha u školi</c:v>
                </c:pt>
                <c:pt idx="3">
                  <c:v>Učitelji se prema svim učenicima ponašaju prijateljski i s poštovanjem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322632"/>
        <c:axId val="362319888"/>
      </c:barChart>
      <c:catAx>
        <c:axId val="362322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2319888"/>
        <c:crosses val="autoZero"/>
        <c:auto val="1"/>
        <c:lblAlgn val="ctr"/>
        <c:lblOffset val="100"/>
        <c:noMultiLvlLbl val="0"/>
      </c:catAx>
      <c:valAx>
        <c:axId val="362319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2322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potiču i ohrabruju učenike da iznose svoje mišljenje</c:v>
                </c:pt>
                <c:pt idx="1">
                  <c:v>Učitelji hvale moje dijete</c:v>
                </c:pt>
                <c:pt idx="2">
                  <c:v>Učitelji se pridržavaju dogovora s djecom</c:v>
                </c:pt>
                <c:pt idx="3">
                  <c:v>Učitelji razgovaraju s djecom i izvan nastave (pod odmorom ,izvan škole)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potiču i ohrabruju učenike da iznose svoje mišljenje</c:v>
                </c:pt>
                <c:pt idx="1">
                  <c:v>Učitelji hvale moje dijete</c:v>
                </c:pt>
                <c:pt idx="2">
                  <c:v>Učitelji se pridržavaju dogovora s djecom</c:v>
                </c:pt>
                <c:pt idx="3">
                  <c:v>Učitelji razgovaraju s djecom i izvan nastave (pod odmorom ,izvan škole)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potiču i ohrabruju učenike da iznose svoje mišljenje</c:v>
                </c:pt>
                <c:pt idx="1">
                  <c:v>Učitelji hvale moje dijete</c:v>
                </c:pt>
                <c:pt idx="2">
                  <c:v>Učitelji se pridržavaju dogovora s djecom</c:v>
                </c:pt>
                <c:pt idx="3">
                  <c:v>Učitelji razgovaraju s djecom i izvan nastave (pod odmorom ,izvan škole)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13</c:v>
                </c:pt>
                <c:pt idx="1">
                  <c:v>16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potiču i ohrabruju učenike da iznose svoje mišljenje</c:v>
                </c:pt>
                <c:pt idx="1">
                  <c:v>Učitelji hvale moje dijete</c:v>
                </c:pt>
                <c:pt idx="2">
                  <c:v>Učitelji se pridržavaju dogovora s djecom</c:v>
                </c:pt>
                <c:pt idx="3">
                  <c:v>Učitelji razgovaraju s djecom i izvan nastave (pod odmorom ,izvan škole)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potiču i ohrabruju učenike da iznose svoje mišljenje</c:v>
                </c:pt>
                <c:pt idx="1">
                  <c:v>Učitelji hvale moje dijete</c:v>
                </c:pt>
                <c:pt idx="2">
                  <c:v>Učitelji se pridržavaju dogovora s djecom</c:v>
                </c:pt>
                <c:pt idx="3">
                  <c:v>Učitelji razgovaraju s djecom i izvan nastave (pod odmorom ,izvan škole)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ne mogu procjeniti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 potiču i ohrabruju učenike da iznose svoje mišljenje</c:v>
                </c:pt>
                <c:pt idx="1">
                  <c:v>Učitelji hvale moje dijete</c:v>
                </c:pt>
                <c:pt idx="2">
                  <c:v>Učitelji se pridržavaju dogovora s djecom</c:v>
                </c:pt>
                <c:pt idx="3">
                  <c:v>Učitelji razgovaraju s djecom i izvan nastave (pod odmorom ,izvan škole)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323808"/>
        <c:axId val="364957160"/>
      </c:barChart>
      <c:catAx>
        <c:axId val="362323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4957160"/>
        <c:crosses val="autoZero"/>
        <c:auto val="1"/>
        <c:lblAlgn val="ctr"/>
        <c:lblOffset val="100"/>
        <c:noMultiLvlLbl val="0"/>
      </c:catAx>
      <c:valAx>
        <c:axId val="364957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23238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učitelj/ica se ispriča djeci kada pogriješi</c:v>
                </c:pt>
                <c:pt idx="1">
                  <c:v>Kad u razredu nastanu problemi učitelji ih rješavaju  zajedno s učenicima</c:v>
                </c:pt>
                <c:pt idx="2">
                  <c:v>Učitelji razumiju potrebe i probleme mog  djeteta</c:v>
                </c:pt>
                <c:pt idx="3">
                  <c:v>Kad treba pomoć moje se dijete može obratiti razredniku ili nekom drugom učitelju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učitelj/ica se ispriča djeci kada pogriješi</c:v>
                </c:pt>
                <c:pt idx="1">
                  <c:v>Kad u razredu nastanu problemi učitelji ih rješavaju  zajedno s učenicima</c:v>
                </c:pt>
                <c:pt idx="2">
                  <c:v>Učitelji razumiju potrebe i probleme mog  djeteta</c:v>
                </c:pt>
                <c:pt idx="3">
                  <c:v>Kad treba pomoć moje se dijete može obratiti razredniku ili nekom drugom učitelju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učitelj/ica se ispriča djeci kada pogriješi</c:v>
                </c:pt>
                <c:pt idx="1">
                  <c:v>Kad u razredu nastanu problemi učitelji ih rješavaju  zajedno s učenicima</c:v>
                </c:pt>
                <c:pt idx="2">
                  <c:v>Učitelji razumiju potrebe i probleme mog  djeteta</c:v>
                </c:pt>
                <c:pt idx="3">
                  <c:v>Kad treba pomoć moje se dijete može obratiti razredniku ili nekom drugom učitelju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9</c:v>
                </c:pt>
                <c:pt idx="1">
                  <c:v>7</c:v>
                </c:pt>
                <c:pt idx="2">
                  <c:v>9</c:v>
                </c:pt>
                <c:pt idx="3">
                  <c:v>6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učitelj/ica se ispriča djeci kada pogriješi</c:v>
                </c:pt>
                <c:pt idx="1">
                  <c:v>Kad u razredu nastanu problemi učitelji ih rješavaju  zajedno s učenicima</c:v>
                </c:pt>
                <c:pt idx="2">
                  <c:v>Učitelji razumiju potrebe i probleme mog  djeteta</c:v>
                </c:pt>
                <c:pt idx="3">
                  <c:v>Kad treba pomoć moje se dijete može obratiti razredniku ili nekom drugom učitelju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</c:v>
                </c:pt>
                <c:pt idx="1">
                  <c:v>12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učitelj/ica se ispriča djeci kada pogriješi</c:v>
                </c:pt>
                <c:pt idx="1">
                  <c:v>Kad u razredu nastanu problemi učitelji ih rješavaju  zajedno s učenicima</c:v>
                </c:pt>
                <c:pt idx="2">
                  <c:v>Učitelji razumiju potrebe i probleme mog  djeteta</c:v>
                </c:pt>
                <c:pt idx="3">
                  <c:v>Kad treba pomoć moje se dijete može obratiti razredniku ili nekom drugom učitelju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12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ne mogu procjeniti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učitelj/ica se ispriča djeci kada pogriješi</c:v>
                </c:pt>
                <c:pt idx="1">
                  <c:v>Kad u razredu nastanu problemi učitelji ih rješavaju  zajedno s učenicima</c:v>
                </c:pt>
                <c:pt idx="2">
                  <c:v>Učitelji razumiju potrebe i probleme mog  djeteta</c:v>
                </c:pt>
                <c:pt idx="3">
                  <c:v>Kad treba pomoć moje se dijete može obratiti razredniku ili nekom drugom učitelju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959120"/>
        <c:axId val="364959512"/>
      </c:barChart>
      <c:catAx>
        <c:axId val="36495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4959512"/>
        <c:crosses val="autoZero"/>
        <c:auto val="1"/>
        <c:lblAlgn val="ctr"/>
        <c:lblOffset val="100"/>
        <c:noMultiLvlLbl val="0"/>
      </c:catAx>
      <c:valAx>
        <c:axId val="3649595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649591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nastane problem učiteljica ih riješava zajedno s učenicima </c:v>
                </c:pt>
                <c:pt idx="1">
                  <c:v>Učiteljica razumije potrebe i probleme mog djeteta</c:v>
                </c:pt>
                <c:pt idx="2">
                  <c:v>Moje dijete može na satu birati različite zadatke</c:v>
                </c:pt>
                <c:pt idx="3">
                  <c:v>Kad nešto ne razumije ili nešto želi znati, moje dijete može slobodno pitati učiteljicu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nastane problem učiteljica ih riješava zajedno s učenicima </c:v>
                </c:pt>
                <c:pt idx="1">
                  <c:v>Učiteljica razumije potrebe i probleme mog djeteta</c:v>
                </c:pt>
                <c:pt idx="2">
                  <c:v>Moje dijete može na satu birati različite zadatke</c:v>
                </c:pt>
                <c:pt idx="3">
                  <c:v>Kad nešto ne razumije ili nešto želi znati, moje dijete može slobodno pitati učiteljicu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nastane problem učiteljica ih riješava zajedno s učenicima </c:v>
                </c:pt>
                <c:pt idx="1">
                  <c:v>Učiteljica razumije potrebe i probleme mog djeteta</c:v>
                </c:pt>
                <c:pt idx="2">
                  <c:v>Moje dijete može na satu birati različite zadatke</c:v>
                </c:pt>
                <c:pt idx="3">
                  <c:v>Kad nešto ne razumije ili nešto želi znati, moje dijete može slobodno pitati učiteljicu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nastane problem učiteljica ih riješava zajedno s učenicima </c:v>
                </c:pt>
                <c:pt idx="1">
                  <c:v>Učiteljica razumije potrebe i probleme mog djeteta</c:v>
                </c:pt>
                <c:pt idx="2">
                  <c:v>Moje dijete može na satu birati različite zadatke</c:v>
                </c:pt>
                <c:pt idx="3">
                  <c:v>Kad nešto ne razumije ili nešto želi znati, moje dijete može slobodno pitati učiteljicu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8</c:v>
                </c:pt>
                <c:pt idx="1">
                  <c:v>13</c:v>
                </c:pt>
                <c:pt idx="2">
                  <c:v>16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kad u razredu nastane problem učiteljica ih riješava zajedno s učenicima </c:v>
                </c:pt>
                <c:pt idx="1">
                  <c:v>Učiteljica razumije potrebe i probleme mog djeteta</c:v>
                </c:pt>
                <c:pt idx="2">
                  <c:v>Moje dijete može na satu birati različite zadatke</c:v>
                </c:pt>
                <c:pt idx="3">
                  <c:v>Kad nešto ne razumije ili nešto želi znati, moje dijete može slobodno pitati učiteljicu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17</c:v>
                </c:pt>
                <c:pt idx="1">
                  <c:v>9</c:v>
                </c:pt>
                <c:pt idx="2">
                  <c:v>7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954416"/>
        <c:axId val="364952848"/>
      </c:barChart>
      <c:catAx>
        <c:axId val="364954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4952848"/>
        <c:crosses val="autoZero"/>
        <c:auto val="1"/>
        <c:lblAlgn val="ctr"/>
        <c:lblOffset val="100"/>
        <c:noMultiLvlLbl val="0"/>
      </c:catAx>
      <c:valAx>
        <c:axId val="36495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49544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razumije nastave sadržaje koje objašnjava učiteljica</c:v>
                </c:pt>
                <c:pt idx="1">
                  <c:v>Učiteljica povezuje sadržaje različitih predmeta</c:v>
                </c:pt>
                <c:pt idx="2">
                  <c:v>Djeca uče istražujući i izvodeći pokuse</c:v>
                </c:pt>
                <c:pt idx="3">
                  <c:v>Djeca u školi koriste različite igre za učenje(kvizovi igre križaljke)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razumije nastave sadržaje koje objašnjava učiteljica</c:v>
                </c:pt>
                <c:pt idx="1">
                  <c:v>Učiteljica povezuje sadržaje različitih predmeta</c:v>
                </c:pt>
                <c:pt idx="2">
                  <c:v>Djeca uče istražujući i izvodeći pokuse</c:v>
                </c:pt>
                <c:pt idx="3">
                  <c:v>Djeca u školi koriste različite igre za učenje(kvizovi igre križaljke)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razumije nastave sadržaje koje objašnjava učiteljica</c:v>
                </c:pt>
                <c:pt idx="1">
                  <c:v>Učiteljica povezuje sadržaje različitih predmeta</c:v>
                </c:pt>
                <c:pt idx="2">
                  <c:v>Djeca uče istražujući i izvodeći pokuse</c:v>
                </c:pt>
                <c:pt idx="3">
                  <c:v>Djeca u školi koriste različite igre za učenje(kvizovi igre križaljke)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razumije nastave sadržaje koje objašnjava učiteljica</c:v>
                </c:pt>
                <c:pt idx="1">
                  <c:v>Učiteljica povezuje sadržaje različitih predmeta</c:v>
                </c:pt>
                <c:pt idx="2">
                  <c:v>Djeca uče istražujući i izvodeći pokuse</c:v>
                </c:pt>
                <c:pt idx="3">
                  <c:v>Djeca u školi koriste različite igre za učenje(kvizovi igre križaljke)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9</c:v>
                </c:pt>
                <c:pt idx="1">
                  <c:v>14</c:v>
                </c:pt>
                <c:pt idx="2">
                  <c:v>12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razumije nastave sadržaje koje objašnjava učiteljica</c:v>
                </c:pt>
                <c:pt idx="1">
                  <c:v>Učiteljica povezuje sadržaje različitih predmeta</c:v>
                </c:pt>
                <c:pt idx="2">
                  <c:v>Djeca uče istražujući i izvodeći pokuse</c:v>
                </c:pt>
                <c:pt idx="3">
                  <c:v>Djeca u školi koriste različite igre za učenje(kvizovi igre križaljke)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15</c:v>
                </c:pt>
                <c:pt idx="1">
                  <c:v>11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655104"/>
        <c:axId val="364652360"/>
      </c:barChart>
      <c:catAx>
        <c:axId val="364655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4652360"/>
        <c:crosses val="autoZero"/>
        <c:auto val="1"/>
        <c:lblAlgn val="ctr"/>
        <c:lblOffset val="100"/>
        <c:noMultiLvlLbl val="0"/>
      </c:catAx>
      <c:valAx>
        <c:axId val="364652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4655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mom djetetu pokazuje kako tijekom učenja razlikovati bitno od nebitnog</c:v>
                </c:pt>
                <c:pt idx="1">
                  <c:v>Moje dijete u školi uči da zadatke može rješavati na više načina</c:v>
                </c:pt>
                <c:pt idx="2">
                  <c:v>Nastava se održava i izvan škole da bi djeca bolje razumjela sadržaje koje uče u školi</c:v>
                </c:pt>
                <c:pt idx="3">
                  <c:v>Učiteljica daje priliku mom djetetu da svoj uradak predstavi cijelom razredu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mom djetetu pokazuje kako tijekom učenja razlikovati bitno od nebitnog</c:v>
                </c:pt>
                <c:pt idx="1">
                  <c:v>Moje dijete u školi uči da zadatke može rješavati na više načina</c:v>
                </c:pt>
                <c:pt idx="2">
                  <c:v>Nastava se održava i izvan škole da bi djeca bolje razumjela sadržaje koje uče u školi</c:v>
                </c:pt>
                <c:pt idx="3">
                  <c:v>Učiteljica daje priliku mom djetetu da svoj uradak predstavi cijelom razredu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mom djetetu pokazuje kako tijekom učenja razlikovati bitno od nebitnog</c:v>
                </c:pt>
                <c:pt idx="1">
                  <c:v>Moje dijete u školi uči da zadatke može rješavati na više načina</c:v>
                </c:pt>
                <c:pt idx="2">
                  <c:v>Nastava se održava i izvan škole da bi djeca bolje razumjela sadržaje koje uče u školi</c:v>
                </c:pt>
                <c:pt idx="3">
                  <c:v>Učiteljica daje priliku mom djetetu da svoj uradak predstavi cijelom razredu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12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mom djetetu pokazuje kako tijekom učenja razlikovati bitno od nebitnog</c:v>
                </c:pt>
                <c:pt idx="1">
                  <c:v>Moje dijete u školi uči da zadatke može rješavati na više načina</c:v>
                </c:pt>
                <c:pt idx="2">
                  <c:v>Nastava se održava i izvan škole da bi djeca bolje razumjela sadržaje koje uče u školi</c:v>
                </c:pt>
                <c:pt idx="3">
                  <c:v>Učiteljica daje priliku mom djetetu da svoj uradak predstavi cijelom razredu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9</c:v>
                </c:pt>
                <c:pt idx="3">
                  <c:v>12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Učiteljica mom djetetu pokazuje kako tijekom učenja razlikovati bitno od nebitnog</c:v>
                </c:pt>
                <c:pt idx="1">
                  <c:v>Moje dijete u školi uči da zadatke može rješavati na više načina</c:v>
                </c:pt>
                <c:pt idx="2">
                  <c:v>Nastava se održava i izvan škole da bi djeca bolje razumjela sadržaje koje uče u školi</c:v>
                </c:pt>
                <c:pt idx="3">
                  <c:v>Učiteljica daje priliku mom djetetu da svoj uradak predstavi cijelom razredu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11</c:v>
                </c:pt>
                <c:pt idx="1">
                  <c:v>10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657064"/>
        <c:axId val="364653928"/>
      </c:barChart>
      <c:catAx>
        <c:axId val="364657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4653928"/>
        <c:crosses val="autoZero"/>
        <c:auto val="1"/>
        <c:lblAlgn val="ctr"/>
        <c:lblOffset val="100"/>
        <c:noMultiLvlLbl val="0"/>
      </c:catAx>
      <c:valAx>
        <c:axId val="364653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46570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na nastavi radi u skupinama</c:v>
                </c:pt>
                <c:pt idx="1">
                  <c:v>Moje dijete treba pomoć u rješavanju domaće zadaće</c:v>
                </c:pt>
                <c:pt idx="2">
                  <c:v>Djeca u školi uče sadržaje koji su im od koristi u svakodnevnom životu</c:v>
                </c:pt>
                <c:pt idx="3">
                  <c:v>Učiteljica od učenika traži da obrazlože svoje mišljenje i odluke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na nastavi radi u skupinama</c:v>
                </c:pt>
                <c:pt idx="1">
                  <c:v>Moje dijete treba pomoć u rješavanju domaće zadaće</c:v>
                </c:pt>
                <c:pt idx="2">
                  <c:v>Djeca u školi uče sadržaje koji su im od koristi u svakodnevnom životu</c:v>
                </c:pt>
                <c:pt idx="3">
                  <c:v>Učiteljica od učenika traži da obrazlože svoje mišljenje i odluke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na nastavi radi u skupinama</c:v>
                </c:pt>
                <c:pt idx="1">
                  <c:v>Moje dijete treba pomoć u rješavanju domaće zadaće</c:v>
                </c:pt>
                <c:pt idx="2">
                  <c:v>Djeca u školi uče sadržaje koji su im od koristi u svakodnevnom životu</c:v>
                </c:pt>
                <c:pt idx="3">
                  <c:v>Učiteljica od učenika traži da obrazlože svoje mišljenje i odluke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na nastavi radi u skupinama</c:v>
                </c:pt>
                <c:pt idx="1">
                  <c:v>Moje dijete treba pomoć u rješavanju domaće zadaće</c:v>
                </c:pt>
                <c:pt idx="2">
                  <c:v>Djeca u školi uče sadržaje koji su im od koristi u svakodnevnom životu</c:v>
                </c:pt>
                <c:pt idx="3">
                  <c:v>Učiteljica od učenika traži da obrazlože svoje mišljenje i odluke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15</c:v>
                </c:pt>
                <c:pt idx="1">
                  <c:v>3</c:v>
                </c:pt>
                <c:pt idx="2">
                  <c:v>16</c:v>
                </c:pt>
                <c:pt idx="3">
                  <c:v>16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Moje dijete na nastavi radi u skupinama</c:v>
                </c:pt>
                <c:pt idx="1">
                  <c:v>Moje dijete treba pomoć u rješavanju domaće zadaće</c:v>
                </c:pt>
                <c:pt idx="2">
                  <c:v>Djeca u školi uče sadržaje koji su im od koristi u svakodnevnom životu</c:v>
                </c:pt>
                <c:pt idx="3">
                  <c:v>Učiteljica od učenika traži da obrazlože svoje mišljenje i odluke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650400"/>
        <c:axId val="364651184"/>
      </c:barChart>
      <c:catAx>
        <c:axId val="36465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4651184"/>
        <c:crosses val="autoZero"/>
        <c:auto val="1"/>
        <c:lblAlgn val="ctr"/>
        <c:lblOffset val="100"/>
        <c:noMultiLvlLbl val="0"/>
      </c:catAx>
      <c:valAx>
        <c:axId val="36465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46504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F82B-0913-4811-B2DD-88A7D85D42B2}" type="datetimeFigureOut">
              <a:rPr lang="hr-HR" smtClean="0"/>
              <a:t>29.5.2017.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8C0-7633-4A7F-9DE0-9982F8AC38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2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F82B-0913-4811-B2DD-88A7D85D42B2}" type="datetimeFigureOut">
              <a:rPr lang="hr-HR" smtClean="0"/>
              <a:t>29.5.2017.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8C0-7633-4A7F-9DE0-9982F8AC38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30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F82B-0913-4811-B2DD-88A7D85D42B2}" type="datetimeFigureOut">
              <a:rPr lang="hr-HR" smtClean="0"/>
              <a:t>29.5.2017.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8C0-7633-4A7F-9DE0-9982F8AC38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94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F82B-0913-4811-B2DD-88A7D85D42B2}" type="datetimeFigureOut">
              <a:rPr lang="hr-HR" smtClean="0"/>
              <a:t>29.5.2017.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8C0-7633-4A7F-9DE0-9982F8AC38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628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F82B-0913-4811-B2DD-88A7D85D42B2}" type="datetimeFigureOut">
              <a:rPr lang="hr-HR" smtClean="0"/>
              <a:t>29.5.2017.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8C0-7633-4A7F-9DE0-9982F8AC38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836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F82B-0913-4811-B2DD-88A7D85D42B2}" type="datetimeFigureOut">
              <a:rPr lang="hr-HR" smtClean="0"/>
              <a:t>29.5.2017.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8C0-7633-4A7F-9DE0-9982F8AC38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72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F82B-0913-4811-B2DD-88A7D85D42B2}" type="datetimeFigureOut">
              <a:rPr lang="hr-HR" smtClean="0"/>
              <a:t>29.5.2017.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8C0-7633-4A7F-9DE0-9982F8AC38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663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F82B-0913-4811-B2DD-88A7D85D42B2}" type="datetimeFigureOut">
              <a:rPr lang="hr-HR" smtClean="0"/>
              <a:t>29.5.2017.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8C0-7633-4A7F-9DE0-9982F8AC38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531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F82B-0913-4811-B2DD-88A7D85D42B2}" type="datetimeFigureOut">
              <a:rPr lang="hr-HR" smtClean="0"/>
              <a:t>29.5.2017.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8C0-7633-4A7F-9DE0-9982F8AC38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334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F82B-0913-4811-B2DD-88A7D85D42B2}" type="datetimeFigureOut">
              <a:rPr lang="hr-HR" smtClean="0"/>
              <a:t>29.5.2017.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8C0-7633-4A7F-9DE0-9982F8AC38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800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F82B-0913-4811-B2DD-88A7D85D42B2}" type="datetimeFigureOut">
              <a:rPr lang="hr-HR" smtClean="0"/>
              <a:t>29.5.2017.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8C0-7633-4A7F-9DE0-9982F8AC38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996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9F82B-0913-4811-B2DD-88A7D85D42B2}" type="datetimeFigureOut">
              <a:rPr lang="hr-HR" smtClean="0"/>
              <a:t>29.5.2017.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568C0-7633-4A7F-9DE0-9982F8AC38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037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0204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031207" y="282389"/>
          <a:ext cx="8065294" cy="6279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17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981200" y="357167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979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388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981200" y="285729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905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981200" y="285729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739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981200" y="285729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92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981200" y="285729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434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981200" y="285729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243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1981200" y="357167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249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3095604" y="3571876"/>
            <a:ext cx="5486400" cy="1009644"/>
          </a:xfrm>
        </p:spPr>
        <p:txBody>
          <a:bodyPr>
            <a:normAutofit/>
          </a:bodyPr>
          <a:lstStyle/>
          <a:p>
            <a:pPr algn="ctr"/>
            <a:r>
              <a:rPr lang="hr-HR" sz="4800" dirty="0"/>
              <a:t>Mišljenje roditelja</a:t>
            </a:r>
            <a:endParaRPr lang="en-GB" sz="4800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>
          <a:xfrm>
            <a:off x="3167042" y="4714884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hr-HR" sz="2800" dirty="0"/>
              <a:t>Po predmetima</a:t>
            </a:r>
            <a:endParaRPr lang="en-GB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19</a:t>
            </a:fld>
            <a:endParaRPr lang="en-GB"/>
          </a:p>
        </p:txBody>
      </p:sp>
      <p:graphicFrame>
        <p:nvGraphicFramePr>
          <p:cNvPr id="8" name="Grafikon 7"/>
          <p:cNvGraphicFramePr/>
          <p:nvPr/>
        </p:nvGraphicFramePr>
        <p:xfrm>
          <a:off x="2666976" y="1071546"/>
          <a:ext cx="6096000" cy="288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0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76849" y="36850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Analiza provedenog ispitivanja</a:t>
            </a:r>
            <a:br>
              <a:rPr lang="hr-HR" dirty="0" smtClean="0">
                <a:solidFill>
                  <a:schemeClr val="tx2"/>
                </a:solidFill>
              </a:rPr>
            </a:br>
            <a:r>
              <a:rPr lang="hr-HR" sz="2800" i="1" dirty="0">
                <a:solidFill>
                  <a:schemeClr val="tx2"/>
                </a:solidFill>
              </a:rPr>
              <a:t>-roditelji učenika </a:t>
            </a:r>
            <a:r>
              <a:rPr lang="hr-HR" sz="2800" i="1" dirty="0" smtClean="0">
                <a:solidFill>
                  <a:schemeClr val="tx2"/>
                </a:solidFill>
              </a:rPr>
              <a:t>8.razreda-</a:t>
            </a:r>
            <a:endParaRPr lang="hr-HR" i="1" dirty="0">
              <a:solidFill>
                <a:schemeClr val="tx2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862649" y="5449500"/>
            <a:ext cx="6400800" cy="906850"/>
          </a:xfrm>
        </p:spPr>
        <p:txBody>
          <a:bodyPr>
            <a:normAutofit/>
          </a:bodyPr>
          <a:lstStyle/>
          <a:p>
            <a:r>
              <a:rPr lang="hr-HR" i="1" dirty="0" smtClean="0"/>
              <a:t>Tim za kvalitetu</a:t>
            </a:r>
          </a:p>
          <a:p>
            <a:r>
              <a:rPr lang="hr-HR" i="1" dirty="0" smtClean="0"/>
              <a:t>2016./2017.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493" y="219196"/>
            <a:ext cx="3698410" cy="3100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00182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07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20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Engleski jezik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1981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13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Zaključak: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00B050"/>
                </a:solidFill>
              </a:rPr>
              <a:t>Pozitivno:</a:t>
            </a:r>
          </a:p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FF0000"/>
                </a:solidFill>
              </a:rPr>
              <a:t>Negativno: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150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Osvrt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050" dirty="0"/>
              <a:t>Sagledavajući sve </a:t>
            </a:r>
            <a:r>
              <a:rPr lang="hr-HR" sz="1050"/>
              <a:t>dobivene rezultate,…</a:t>
            </a:r>
            <a:endParaRPr lang="hr-HR" sz="105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13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ko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654" y="1714490"/>
            <a:ext cx="5143500" cy="29575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17075" y="4814767"/>
            <a:ext cx="5143536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25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Škola u kojoj dobre ideje postaju stvarnost</a:t>
            </a:r>
            <a:endParaRPr lang="hr-BA" sz="2025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B1E4-4869-482D-BFCB-D4857CB3F4EA}" type="slidenum">
              <a:rPr lang="hr-BA" smtClean="0"/>
              <a:pPr/>
              <a:t>25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8340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Roditelji učenika 8. razreda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Istraživanje na uzorku od 28 roditelja (n=28) učenika četvrtih razreda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Provedeno tijekom rujna i listopada školske godine 2016./2017.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5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376213"/>
              </p:ext>
            </p:extLst>
          </p:nvPr>
        </p:nvGraphicFramePr>
        <p:xfrm>
          <a:off x="2031207" y="403414"/>
          <a:ext cx="8065294" cy="593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2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207740"/>
              </p:ext>
            </p:extLst>
          </p:nvPr>
        </p:nvGraphicFramePr>
        <p:xfrm>
          <a:off x="2031207" y="174813"/>
          <a:ext cx="8065294" cy="6306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1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256882"/>
              </p:ext>
            </p:extLst>
          </p:nvPr>
        </p:nvGraphicFramePr>
        <p:xfrm>
          <a:off x="2031207" y="336552"/>
          <a:ext cx="8065294" cy="625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7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908274"/>
              </p:ext>
            </p:extLst>
          </p:nvPr>
        </p:nvGraphicFramePr>
        <p:xfrm>
          <a:off x="2031207" y="282389"/>
          <a:ext cx="8065294" cy="6279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9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260136"/>
              </p:ext>
            </p:extLst>
          </p:nvPr>
        </p:nvGraphicFramePr>
        <p:xfrm>
          <a:off x="2031207" y="255589"/>
          <a:ext cx="8065294" cy="633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33" y="5303006"/>
            <a:ext cx="2076740" cy="128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134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666844" y="215900"/>
          <a:ext cx="8715436" cy="6284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68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98</Words>
  <Application>Microsoft Office PowerPoint</Application>
  <PresentationFormat>Široki zaslon</PresentationFormat>
  <Paragraphs>42</Paragraphs>
  <Slides>25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Tema sustava Office</vt:lpstr>
      <vt:lpstr>PowerPointova prezentacija</vt:lpstr>
      <vt:lpstr>Analiza provedenog ispitivanja -roditelji učenika 8.razreda-</vt:lpstr>
      <vt:lpstr>Roditelji učenika 8. razreda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Mišljenje roditelja</vt:lpstr>
      <vt:lpstr>Hrvatski jezik</vt:lpstr>
      <vt:lpstr>Matematika</vt:lpstr>
      <vt:lpstr>Engleski jezik</vt:lpstr>
      <vt:lpstr>Zaključak:</vt:lpstr>
      <vt:lpstr>Osvrt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Igor Nikicic</dc:creator>
  <cp:lastModifiedBy>Igor Nikicic</cp:lastModifiedBy>
  <cp:revision>4</cp:revision>
  <dcterms:created xsi:type="dcterms:W3CDTF">2017-05-24T09:52:00Z</dcterms:created>
  <dcterms:modified xsi:type="dcterms:W3CDTF">2017-05-29T12:03:20Z</dcterms:modified>
</cp:coreProperties>
</file>