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75" r:id="rId14"/>
    <p:sldId id="277" r:id="rId15"/>
    <p:sldId id="264" r:id="rId16"/>
    <p:sldId id="265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79748-D74B-4C18-A1C4-FE779E88856A}" type="doc">
      <dgm:prSet loTypeId="urn:microsoft.com/office/officeart/2005/8/layout/gear1" loCatId="process" qsTypeId="urn:microsoft.com/office/officeart/2005/8/quickstyle/simple1" qsCatId="simple" csTypeId="urn:microsoft.com/office/officeart/2005/8/colors/colorful3" csCatId="colorful" phldr="1"/>
      <dgm:spPr/>
    </dgm:pt>
    <dgm:pt modelId="{FC5B563B-81E7-4987-9FC9-8F152C445039}">
      <dgm:prSet phldrT="[Tekst]"/>
      <dgm:spPr/>
      <dgm:t>
        <a:bodyPr/>
        <a:lstStyle/>
        <a:p>
          <a:r>
            <a:rPr lang="hr-HR" dirty="0" smtClean="0"/>
            <a:t>Metode</a:t>
          </a:r>
          <a:endParaRPr lang="en-US" dirty="0"/>
        </a:p>
      </dgm:t>
    </dgm:pt>
    <dgm:pt modelId="{F1CDCC78-7477-4DCB-A09B-7F12AA50EF33}" type="parTrans" cxnId="{2DB7B048-E5E8-4B8B-96B4-535D4863D8C3}">
      <dgm:prSet/>
      <dgm:spPr/>
      <dgm:t>
        <a:bodyPr/>
        <a:lstStyle/>
        <a:p>
          <a:endParaRPr lang="en-US"/>
        </a:p>
      </dgm:t>
    </dgm:pt>
    <dgm:pt modelId="{03E3ED42-A014-46E4-94D7-DA4DAF6C614A}" type="sibTrans" cxnId="{2DB7B048-E5E8-4B8B-96B4-535D4863D8C3}">
      <dgm:prSet/>
      <dgm:spPr/>
      <dgm:t>
        <a:bodyPr/>
        <a:lstStyle/>
        <a:p>
          <a:endParaRPr lang="en-US"/>
        </a:p>
      </dgm:t>
    </dgm:pt>
    <dgm:pt modelId="{8A79CB3E-0FBE-43FB-B77A-838CFA240D01}">
      <dgm:prSet phldrT="[Tekst]"/>
      <dgm:spPr/>
      <dgm:t>
        <a:bodyPr/>
        <a:lstStyle/>
        <a:p>
          <a:r>
            <a:rPr lang="hr-HR" dirty="0" smtClean="0"/>
            <a:t>Vještine</a:t>
          </a:r>
          <a:endParaRPr lang="en-US" dirty="0"/>
        </a:p>
      </dgm:t>
    </dgm:pt>
    <dgm:pt modelId="{5EF4592E-A88D-4CB5-98E9-722E4D48A4AD}" type="parTrans" cxnId="{ABD67926-BF54-47E6-9CB6-6790FA7DEE4A}">
      <dgm:prSet/>
      <dgm:spPr/>
      <dgm:t>
        <a:bodyPr/>
        <a:lstStyle/>
        <a:p>
          <a:endParaRPr lang="en-US"/>
        </a:p>
      </dgm:t>
    </dgm:pt>
    <dgm:pt modelId="{A6FE3D8B-F3C0-4D1C-946F-2AAD65086C7C}" type="sibTrans" cxnId="{ABD67926-BF54-47E6-9CB6-6790FA7DEE4A}">
      <dgm:prSet/>
      <dgm:spPr/>
      <dgm:t>
        <a:bodyPr/>
        <a:lstStyle/>
        <a:p>
          <a:endParaRPr lang="en-US"/>
        </a:p>
      </dgm:t>
    </dgm:pt>
    <dgm:pt modelId="{308152BB-1F80-4348-8433-682BF177E05A}">
      <dgm:prSet phldrT="[Tekst]"/>
      <dgm:spPr/>
      <dgm:t>
        <a:bodyPr/>
        <a:lstStyle/>
        <a:p>
          <a:r>
            <a:rPr lang="hr-HR" dirty="0" smtClean="0"/>
            <a:t>Načini</a:t>
          </a:r>
          <a:endParaRPr lang="en-US" dirty="0"/>
        </a:p>
      </dgm:t>
    </dgm:pt>
    <dgm:pt modelId="{1C8B08A1-2C9B-4066-9DCC-3E257DB2B3C0}" type="parTrans" cxnId="{31B8A894-0C1F-4AE5-AF41-1FFB5FD749D7}">
      <dgm:prSet/>
      <dgm:spPr/>
      <dgm:t>
        <a:bodyPr/>
        <a:lstStyle/>
        <a:p>
          <a:endParaRPr lang="en-US"/>
        </a:p>
      </dgm:t>
    </dgm:pt>
    <dgm:pt modelId="{DA587333-9889-4783-9FF9-E5744B5BF804}" type="sibTrans" cxnId="{31B8A894-0C1F-4AE5-AF41-1FFB5FD749D7}">
      <dgm:prSet/>
      <dgm:spPr/>
      <dgm:t>
        <a:bodyPr/>
        <a:lstStyle/>
        <a:p>
          <a:endParaRPr lang="en-US"/>
        </a:p>
      </dgm:t>
    </dgm:pt>
    <dgm:pt modelId="{666058FA-FD3B-4320-8E95-C02654304B4A}" type="pres">
      <dgm:prSet presAssocID="{67C79748-D74B-4C18-A1C4-FE779E88856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0C56799-BEB1-43B1-966A-E0FBEB11EC9E}" type="pres">
      <dgm:prSet presAssocID="{FC5B563B-81E7-4987-9FC9-8F152C445039}" presName="gear1" presStyleLbl="node1" presStyleIdx="0" presStyleCnt="3" custLinFactNeighborX="-2564" custLinFactNeighborY="-2564">
        <dgm:presLayoutVars>
          <dgm:chMax val="1"/>
          <dgm:bulletEnabled val="1"/>
        </dgm:presLayoutVars>
      </dgm:prSet>
      <dgm:spPr/>
    </dgm:pt>
    <dgm:pt modelId="{41CC0E69-4536-42C1-9558-3E7F86440680}" type="pres">
      <dgm:prSet presAssocID="{FC5B563B-81E7-4987-9FC9-8F152C445039}" presName="gear1srcNode" presStyleLbl="node1" presStyleIdx="0" presStyleCnt="3"/>
      <dgm:spPr/>
    </dgm:pt>
    <dgm:pt modelId="{ADC505E2-092E-494E-BDCD-0BE59F3E8118}" type="pres">
      <dgm:prSet presAssocID="{FC5B563B-81E7-4987-9FC9-8F152C445039}" presName="gear1dstNode" presStyleLbl="node1" presStyleIdx="0" presStyleCnt="3"/>
      <dgm:spPr/>
    </dgm:pt>
    <dgm:pt modelId="{292A7375-967B-442C-9E26-24EB389A9345}" type="pres">
      <dgm:prSet presAssocID="{8A79CB3E-0FBE-43FB-B77A-838CFA240D01}" presName="gear2" presStyleLbl="node1" presStyleIdx="1" presStyleCnt="3">
        <dgm:presLayoutVars>
          <dgm:chMax val="1"/>
          <dgm:bulletEnabled val="1"/>
        </dgm:presLayoutVars>
      </dgm:prSet>
      <dgm:spPr/>
    </dgm:pt>
    <dgm:pt modelId="{E786C390-DA34-421B-91CC-C99C4FB47FD5}" type="pres">
      <dgm:prSet presAssocID="{8A79CB3E-0FBE-43FB-B77A-838CFA240D01}" presName="gear2srcNode" presStyleLbl="node1" presStyleIdx="1" presStyleCnt="3"/>
      <dgm:spPr/>
    </dgm:pt>
    <dgm:pt modelId="{6F23CB9A-0BAC-4433-A4AA-5F1ABA580338}" type="pres">
      <dgm:prSet presAssocID="{8A79CB3E-0FBE-43FB-B77A-838CFA240D01}" presName="gear2dstNode" presStyleLbl="node1" presStyleIdx="1" presStyleCnt="3"/>
      <dgm:spPr/>
    </dgm:pt>
    <dgm:pt modelId="{AC4E4F1F-6B93-4DF8-93BD-F9486E5B3C41}" type="pres">
      <dgm:prSet presAssocID="{308152BB-1F80-4348-8433-682BF177E05A}" presName="gear3" presStyleLbl="node1" presStyleIdx="2" presStyleCnt="3"/>
      <dgm:spPr/>
    </dgm:pt>
    <dgm:pt modelId="{45AD9A41-DF2C-4D24-9342-0227C4AB71BC}" type="pres">
      <dgm:prSet presAssocID="{308152BB-1F80-4348-8433-682BF177E05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0DB8DF06-6C1B-48F3-9C90-B0A528E45609}" type="pres">
      <dgm:prSet presAssocID="{308152BB-1F80-4348-8433-682BF177E05A}" presName="gear3srcNode" presStyleLbl="node1" presStyleIdx="2" presStyleCnt="3"/>
      <dgm:spPr/>
    </dgm:pt>
    <dgm:pt modelId="{0BEA86EE-9F18-48C8-8870-E0700B6320B2}" type="pres">
      <dgm:prSet presAssocID="{308152BB-1F80-4348-8433-682BF177E05A}" presName="gear3dstNode" presStyleLbl="node1" presStyleIdx="2" presStyleCnt="3"/>
      <dgm:spPr/>
    </dgm:pt>
    <dgm:pt modelId="{FE17A6BE-D800-4671-9BCC-7DABDFDA69D6}" type="pres">
      <dgm:prSet presAssocID="{03E3ED42-A014-46E4-94D7-DA4DAF6C614A}" presName="connector1" presStyleLbl="sibTrans2D1" presStyleIdx="0" presStyleCnt="3"/>
      <dgm:spPr/>
    </dgm:pt>
    <dgm:pt modelId="{C9D6F982-C732-42C5-AA01-3F90A05D20C8}" type="pres">
      <dgm:prSet presAssocID="{A6FE3D8B-F3C0-4D1C-946F-2AAD65086C7C}" presName="connector2" presStyleLbl="sibTrans2D1" presStyleIdx="1" presStyleCnt="3"/>
      <dgm:spPr/>
    </dgm:pt>
    <dgm:pt modelId="{F66ED98B-BFC1-43E5-A60E-CF0A2EAB27D7}" type="pres">
      <dgm:prSet presAssocID="{DA587333-9889-4783-9FF9-E5744B5BF804}" presName="connector3" presStyleLbl="sibTrans2D1" presStyleIdx="2" presStyleCnt="3"/>
      <dgm:spPr/>
    </dgm:pt>
  </dgm:ptLst>
  <dgm:cxnLst>
    <dgm:cxn modelId="{5D49A9BA-5555-4020-B96B-F75ED2750F90}" type="presOf" srcId="{FC5B563B-81E7-4987-9FC9-8F152C445039}" destId="{20C56799-BEB1-43B1-966A-E0FBEB11EC9E}" srcOrd="0" destOrd="0" presId="urn:microsoft.com/office/officeart/2005/8/layout/gear1"/>
    <dgm:cxn modelId="{575A1BF9-6DB5-45F5-8DA1-6960848B3B6A}" type="presOf" srcId="{308152BB-1F80-4348-8433-682BF177E05A}" destId="{45AD9A41-DF2C-4D24-9342-0227C4AB71BC}" srcOrd="1" destOrd="0" presId="urn:microsoft.com/office/officeart/2005/8/layout/gear1"/>
    <dgm:cxn modelId="{ABD67926-BF54-47E6-9CB6-6790FA7DEE4A}" srcId="{67C79748-D74B-4C18-A1C4-FE779E88856A}" destId="{8A79CB3E-0FBE-43FB-B77A-838CFA240D01}" srcOrd="1" destOrd="0" parTransId="{5EF4592E-A88D-4CB5-98E9-722E4D48A4AD}" sibTransId="{A6FE3D8B-F3C0-4D1C-946F-2AAD65086C7C}"/>
    <dgm:cxn modelId="{A8C5D0B3-C580-4F75-887E-3B415996F713}" type="presOf" srcId="{8A79CB3E-0FBE-43FB-B77A-838CFA240D01}" destId="{6F23CB9A-0BAC-4433-A4AA-5F1ABA580338}" srcOrd="2" destOrd="0" presId="urn:microsoft.com/office/officeart/2005/8/layout/gear1"/>
    <dgm:cxn modelId="{09917DE4-1EAB-42FB-89A2-5B0C239E7456}" type="presOf" srcId="{8A79CB3E-0FBE-43FB-B77A-838CFA240D01}" destId="{E786C390-DA34-421B-91CC-C99C4FB47FD5}" srcOrd="1" destOrd="0" presId="urn:microsoft.com/office/officeart/2005/8/layout/gear1"/>
    <dgm:cxn modelId="{961BEC0D-E9FC-4978-80CE-73DEFE5A75B4}" type="presOf" srcId="{308152BB-1F80-4348-8433-682BF177E05A}" destId="{0BEA86EE-9F18-48C8-8870-E0700B6320B2}" srcOrd="3" destOrd="0" presId="urn:microsoft.com/office/officeart/2005/8/layout/gear1"/>
    <dgm:cxn modelId="{AE1ED723-6801-4EAE-9455-13DD31E2FFFE}" type="presOf" srcId="{DA587333-9889-4783-9FF9-E5744B5BF804}" destId="{F66ED98B-BFC1-43E5-A60E-CF0A2EAB27D7}" srcOrd="0" destOrd="0" presId="urn:microsoft.com/office/officeart/2005/8/layout/gear1"/>
    <dgm:cxn modelId="{31B8A894-0C1F-4AE5-AF41-1FFB5FD749D7}" srcId="{67C79748-D74B-4C18-A1C4-FE779E88856A}" destId="{308152BB-1F80-4348-8433-682BF177E05A}" srcOrd="2" destOrd="0" parTransId="{1C8B08A1-2C9B-4066-9DCC-3E257DB2B3C0}" sibTransId="{DA587333-9889-4783-9FF9-E5744B5BF804}"/>
    <dgm:cxn modelId="{2DB7B048-E5E8-4B8B-96B4-535D4863D8C3}" srcId="{67C79748-D74B-4C18-A1C4-FE779E88856A}" destId="{FC5B563B-81E7-4987-9FC9-8F152C445039}" srcOrd="0" destOrd="0" parTransId="{F1CDCC78-7477-4DCB-A09B-7F12AA50EF33}" sibTransId="{03E3ED42-A014-46E4-94D7-DA4DAF6C614A}"/>
    <dgm:cxn modelId="{B4A60659-DA1F-4D81-81B2-B8D96225B8B4}" type="presOf" srcId="{FC5B563B-81E7-4987-9FC9-8F152C445039}" destId="{ADC505E2-092E-494E-BDCD-0BE59F3E8118}" srcOrd="2" destOrd="0" presId="urn:microsoft.com/office/officeart/2005/8/layout/gear1"/>
    <dgm:cxn modelId="{CD89FF67-1D7C-45B2-A56C-D00E06A6C905}" type="presOf" srcId="{308152BB-1F80-4348-8433-682BF177E05A}" destId="{0DB8DF06-6C1B-48F3-9C90-B0A528E45609}" srcOrd="2" destOrd="0" presId="urn:microsoft.com/office/officeart/2005/8/layout/gear1"/>
    <dgm:cxn modelId="{D3AE2D31-53E2-4B67-B0AF-BA60E21BCB70}" type="presOf" srcId="{FC5B563B-81E7-4987-9FC9-8F152C445039}" destId="{41CC0E69-4536-42C1-9558-3E7F86440680}" srcOrd="1" destOrd="0" presId="urn:microsoft.com/office/officeart/2005/8/layout/gear1"/>
    <dgm:cxn modelId="{8990A151-A5CF-442D-BE99-BF4DC6F11FFD}" type="presOf" srcId="{8A79CB3E-0FBE-43FB-B77A-838CFA240D01}" destId="{292A7375-967B-442C-9E26-24EB389A9345}" srcOrd="0" destOrd="0" presId="urn:microsoft.com/office/officeart/2005/8/layout/gear1"/>
    <dgm:cxn modelId="{6EEC821C-2D4B-4055-9FE9-E0058BAB7A55}" type="presOf" srcId="{03E3ED42-A014-46E4-94D7-DA4DAF6C614A}" destId="{FE17A6BE-D800-4671-9BCC-7DABDFDA69D6}" srcOrd="0" destOrd="0" presId="urn:microsoft.com/office/officeart/2005/8/layout/gear1"/>
    <dgm:cxn modelId="{09D4318D-AD37-42B2-90B3-CA2D0F666412}" type="presOf" srcId="{308152BB-1F80-4348-8433-682BF177E05A}" destId="{AC4E4F1F-6B93-4DF8-93BD-F9486E5B3C41}" srcOrd="0" destOrd="0" presId="urn:microsoft.com/office/officeart/2005/8/layout/gear1"/>
    <dgm:cxn modelId="{3332DD09-34C0-46B7-83A0-CFC62C631298}" type="presOf" srcId="{67C79748-D74B-4C18-A1C4-FE779E88856A}" destId="{666058FA-FD3B-4320-8E95-C02654304B4A}" srcOrd="0" destOrd="0" presId="urn:microsoft.com/office/officeart/2005/8/layout/gear1"/>
    <dgm:cxn modelId="{A453E998-E5D6-4D99-831C-6454871F0A2A}" type="presOf" srcId="{A6FE3D8B-F3C0-4D1C-946F-2AAD65086C7C}" destId="{C9D6F982-C732-42C5-AA01-3F90A05D20C8}" srcOrd="0" destOrd="0" presId="urn:microsoft.com/office/officeart/2005/8/layout/gear1"/>
    <dgm:cxn modelId="{7AEBACEE-9D59-4ED1-9990-2132BE15975A}" type="presParOf" srcId="{666058FA-FD3B-4320-8E95-C02654304B4A}" destId="{20C56799-BEB1-43B1-966A-E0FBEB11EC9E}" srcOrd="0" destOrd="0" presId="urn:microsoft.com/office/officeart/2005/8/layout/gear1"/>
    <dgm:cxn modelId="{D73CF661-2B64-4316-A9FB-762D68ED4177}" type="presParOf" srcId="{666058FA-FD3B-4320-8E95-C02654304B4A}" destId="{41CC0E69-4536-42C1-9558-3E7F86440680}" srcOrd="1" destOrd="0" presId="urn:microsoft.com/office/officeart/2005/8/layout/gear1"/>
    <dgm:cxn modelId="{7291DEC3-199B-44D3-B7E0-1BAB1E0EC00B}" type="presParOf" srcId="{666058FA-FD3B-4320-8E95-C02654304B4A}" destId="{ADC505E2-092E-494E-BDCD-0BE59F3E8118}" srcOrd="2" destOrd="0" presId="urn:microsoft.com/office/officeart/2005/8/layout/gear1"/>
    <dgm:cxn modelId="{0AF8BCC1-245A-4046-8E67-573BA519940B}" type="presParOf" srcId="{666058FA-FD3B-4320-8E95-C02654304B4A}" destId="{292A7375-967B-442C-9E26-24EB389A9345}" srcOrd="3" destOrd="0" presId="urn:microsoft.com/office/officeart/2005/8/layout/gear1"/>
    <dgm:cxn modelId="{8E13C262-1FA7-446F-9FA2-55CF73C81CF9}" type="presParOf" srcId="{666058FA-FD3B-4320-8E95-C02654304B4A}" destId="{E786C390-DA34-421B-91CC-C99C4FB47FD5}" srcOrd="4" destOrd="0" presId="urn:microsoft.com/office/officeart/2005/8/layout/gear1"/>
    <dgm:cxn modelId="{8FE828DB-7CEE-4D57-BDB6-1EC58335C3A9}" type="presParOf" srcId="{666058FA-FD3B-4320-8E95-C02654304B4A}" destId="{6F23CB9A-0BAC-4433-A4AA-5F1ABA580338}" srcOrd="5" destOrd="0" presId="urn:microsoft.com/office/officeart/2005/8/layout/gear1"/>
    <dgm:cxn modelId="{6843C75E-DB7D-4800-97FC-B34E9DF82A41}" type="presParOf" srcId="{666058FA-FD3B-4320-8E95-C02654304B4A}" destId="{AC4E4F1F-6B93-4DF8-93BD-F9486E5B3C41}" srcOrd="6" destOrd="0" presId="urn:microsoft.com/office/officeart/2005/8/layout/gear1"/>
    <dgm:cxn modelId="{A454DB6B-59DD-4E12-A0FB-723BA7B336A1}" type="presParOf" srcId="{666058FA-FD3B-4320-8E95-C02654304B4A}" destId="{45AD9A41-DF2C-4D24-9342-0227C4AB71BC}" srcOrd="7" destOrd="0" presId="urn:microsoft.com/office/officeart/2005/8/layout/gear1"/>
    <dgm:cxn modelId="{53924F9E-533A-4EED-A722-C3B604FC206A}" type="presParOf" srcId="{666058FA-FD3B-4320-8E95-C02654304B4A}" destId="{0DB8DF06-6C1B-48F3-9C90-B0A528E45609}" srcOrd="8" destOrd="0" presId="urn:microsoft.com/office/officeart/2005/8/layout/gear1"/>
    <dgm:cxn modelId="{FDA34D5D-7243-4BE8-82D7-4406BC6F143D}" type="presParOf" srcId="{666058FA-FD3B-4320-8E95-C02654304B4A}" destId="{0BEA86EE-9F18-48C8-8870-E0700B6320B2}" srcOrd="9" destOrd="0" presId="urn:microsoft.com/office/officeart/2005/8/layout/gear1"/>
    <dgm:cxn modelId="{0A445FEB-BF21-4579-8152-10075535DBB4}" type="presParOf" srcId="{666058FA-FD3B-4320-8E95-C02654304B4A}" destId="{FE17A6BE-D800-4671-9BCC-7DABDFDA69D6}" srcOrd="10" destOrd="0" presId="urn:microsoft.com/office/officeart/2005/8/layout/gear1"/>
    <dgm:cxn modelId="{F73302A9-8A36-42C6-96FC-5FD43F6BBC10}" type="presParOf" srcId="{666058FA-FD3B-4320-8E95-C02654304B4A}" destId="{C9D6F982-C732-42C5-AA01-3F90A05D20C8}" srcOrd="11" destOrd="0" presId="urn:microsoft.com/office/officeart/2005/8/layout/gear1"/>
    <dgm:cxn modelId="{56B5AF05-79C2-4FB7-A776-D947DEB649D1}" type="presParOf" srcId="{666058FA-FD3B-4320-8E95-C02654304B4A}" destId="{F66ED98B-BFC1-43E5-A60E-CF0A2EAB27D7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181DE-5B62-405A-BB87-F96F66C3F454}" type="datetimeFigureOut">
              <a:rPr lang="sr-Latn-CS" smtClean="0"/>
              <a:pPr/>
              <a:t>9.1.2018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2C786-4A48-48B0-88CF-13C27D983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600" b="1" dirty="0" smtClean="0">
                <a:solidFill>
                  <a:schemeClr val="accent1">
                    <a:lumMod val="75000"/>
                  </a:schemeClr>
                </a:solidFill>
              </a:rPr>
              <a:t>Hodogram početka 2. obrazovnog razdoblja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628650" y="1285859"/>
            <a:ext cx="3886200" cy="5214975"/>
          </a:xfr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hr-HR" b="1" dirty="0" smtClean="0">
                <a:solidFill>
                  <a:schemeClr val="accent1"/>
                </a:solidFill>
              </a:rPr>
              <a:t>RASPORED SJEDNICA:</a:t>
            </a:r>
            <a:endParaRPr lang="hr-HR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hr-HR" u="sng" dirty="0" smtClean="0">
                <a:solidFill>
                  <a:schemeClr val="accent1"/>
                </a:solidFill>
              </a:rPr>
              <a:t>Učiteljsko vijeće</a:t>
            </a:r>
            <a:endParaRPr lang="hr-HR" dirty="0" smtClean="0">
              <a:solidFill>
                <a:schemeClr val="accent1"/>
              </a:solidFill>
            </a:endParaRPr>
          </a:p>
          <a:p>
            <a:r>
              <a:rPr lang="hr-HR" strike="sngStrike" dirty="0" smtClean="0">
                <a:solidFill>
                  <a:srgbClr val="00B050"/>
                </a:solidFill>
              </a:rPr>
              <a:t>8.1.2017. </a:t>
            </a:r>
            <a:r>
              <a:rPr lang="hr-HR" b="1" strike="sngStrike" dirty="0" smtClean="0">
                <a:solidFill>
                  <a:srgbClr val="00B050"/>
                </a:solidFill>
              </a:rPr>
              <a:t>10,00, MŠ</a:t>
            </a:r>
          </a:p>
          <a:p>
            <a:r>
              <a:rPr lang="hr-HR" strike="sngStrike" dirty="0" err="1" smtClean="0">
                <a:solidFill>
                  <a:srgbClr val="00B050"/>
                </a:solidFill>
              </a:rPr>
              <a:t>Microbit</a:t>
            </a:r>
            <a:r>
              <a:rPr lang="hr-HR" strike="sngStrike" dirty="0" smtClean="0">
                <a:solidFill>
                  <a:srgbClr val="00B050"/>
                </a:solidFill>
              </a:rPr>
              <a:t> Edukacija; 8.1. nakon sjednice UV </a:t>
            </a:r>
            <a:r>
              <a:rPr lang="hr-HR" i="1" strike="sngStrike" dirty="0" smtClean="0">
                <a:solidFill>
                  <a:srgbClr val="00B050"/>
                </a:solidFill>
              </a:rPr>
              <a:t>(Kosanović)</a:t>
            </a:r>
          </a:p>
          <a:p>
            <a:pPr lvl="0"/>
            <a:r>
              <a:rPr lang="hr-HR" dirty="0" smtClean="0">
                <a:solidFill>
                  <a:schemeClr val="accent1"/>
                </a:solidFill>
              </a:rPr>
              <a:t>12.1.2018 10:00 UV MŠ; Edukacija za pametne ploče-. </a:t>
            </a:r>
            <a:r>
              <a:rPr lang="hr-HR" i="1" dirty="0" smtClean="0">
                <a:solidFill>
                  <a:schemeClr val="accent1"/>
                </a:solidFill>
              </a:rPr>
              <a:t>(</a:t>
            </a:r>
            <a:r>
              <a:rPr lang="hr-HR" i="1" dirty="0" err="1" smtClean="0">
                <a:solidFill>
                  <a:schemeClr val="accent1"/>
                </a:solidFill>
              </a:rPr>
              <a:t>Tehnomodeli</a:t>
            </a:r>
            <a:r>
              <a:rPr lang="hr-HR" i="1" dirty="0" smtClean="0">
                <a:solidFill>
                  <a:schemeClr val="accent1"/>
                </a:solidFill>
              </a:rPr>
              <a:t>)</a:t>
            </a:r>
            <a:endParaRPr lang="hr-HR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hr-HR" u="sng" dirty="0" smtClean="0">
                <a:solidFill>
                  <a:schemeClr val="accent1"/>
                </a:solidFill>
              </a:rPr>
              <a:t>Razredna vijeća</a:t>
            </a:r>
            <a:endParaRPr lang="hr-HR" dirty="0" smtClean="0">
              <a:solidFill>
                <a:schemeClr val="accent1"/>
              </a:solidFill>
            </a:endParaRPr>
          </a:p>
          <a:p>
            <a:r>
              <a:rPr lang="hr-HR" strike="sngStrike" dirty="0" smtClean="0">
                <a:solidFill>
                  <a:srgbClr val="00B050"/>
                </a:solidFill>
              </a:rPr>
              <a:t>9.1.2018. </a:t>
            </a:r>
            <a:r>
              <a:rPr lang="hr-HR" b="1" strike="sngStrike" dirty="0" smtClean="0">
                <a:solidFill>
                  <a:srgbClr val="00B050"/>
                </a:solidFill>
              </a:rPr>
              <a:t>9,00</a:t>
            </a:r>
            <a:r>
              <a:rPr lang="hr-HR" strike="sngStrike" dirty="0" smtClean="0">
                <a:solidFill>
                  <a:srgbClr val="00B050"/>
                </a:solidFill>
              </a:rPr>
              <a:t> –Razredna nastava 1.- 4.razredi, </a:t>
            </a:r>
            <a:r>
              <a:rPr lang="hr-HR" b="1" strike="sngStrike" dirty="0" smtClean="0">
                <a:solidFill>
                  <a:srgbClr val="00B050"/>
                </a:solidFill>
              </a:rPr>
              <a:t>MŠ</a:t>
            </a:r>
            <a:endParaRPr lang="hr-HR" strike="sngStrike" dirty="0" smtClean="0">
              <a:solidFill>
                <a:srgbClr val="00B050"/>
              </a:solidFill>
            </a:endParaRPr>
          </a:p>
          <a:p>
            <a:r>
              <a:rPr lang="hr-HR" strike="sngStrike" dirty="0" smtClean="0">
                <a:solidFill>
                  <a:srgbClr val="00B050"/>
                </a:solidFill>
              </a:rPr>
              <a:t>10.1.2018. </a:t>
            </a:r>
            <a:r>
              <a:rPr lang="hr-HR" b="1" strike="sngStrike" dirty="0" smtClean="0">
                <a:solidFill>
                  <a:srgbClr val="00B050"/>
                </a:solidFill>
              </a:rPr>
              <a:t>9,00</a:t>
            </a:r>
            <a:r>
              <a:rPr lang="hr-HR" strike="sngStrike" dirty="0" smtClean="0">
                <a:solidFill>
                  <a:srgbClr val="00B050"/>
                </a:solidFill>
              </a:rPr>
              <a:t> –Predmetna nastava 5. i 6.razredi, </a:t>
            </a:r>
            <a:r>
              <a:rPr lang="hr-HR" b="1" strike="sngStrike" dirty="0" smtClean="0">
                <a:solidFill>
                  <a:srgbClr val="00B050"/>
                </a:solidFill>
              </a:rPr>
              <a:t>MŠ</a:t>
            </a:r>
            <a:endParaRPr lang="hr-HR" strike="sngStrike" dirty="0" smtClean="0">
              <a:solidFill>
                <a:srgbClr val="00B050"/>
              </a:solidFill>
            </a:endParaRPr>
          </a:p>
          <a:p>
            <a:r>
              <a:rPr lang="hr-HR" dirty="0" smtClean="0">
                <a:solidFill>
                  <a:schemeClr val="accent1"/>
                </a:solidFill>
              </a:rPr>
              <a:t>11.1.2018. </a:t>
            </a:r>
            <a:r>
              <a:rPr lang="hr-HR" b="1" dirty="0" smtClean="0">
                <a:solidFill>
                  <a:schemeClr val="accent1"/>
                </a:solidFill>
              </a:rPr>
              <a:t>9,00</a:t>
            </a:r>
            <a:r>
              <a:rPr lang="hr-HR" dirty="0" smtClean="0">
                <a:solidFill>
                  <a:schemeClr val="accent1"/>
                </a:solidFill>
              </a:rPr>
              <a:t> –Predmetna nastava 7. i 8.razredi, </a:t>
            </a:r>
            <a:r>
              <a:rPr lang="hr-HR" b="1" dirty="0" smtClean="0">
                <a:solidFill>
                  <a:schemeClr val="accent1"/>
                </a:solidFill>
              </a:rPr>
              <a:t>MŠ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629150" y="1285860"/>
            <a:ext cx="3886200" cy="5214974"/>
          </a:xfr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hr-HR" b="1" dirty="0" smtClean="0">
                <a:solidFill>
                  <a:schemeClr val="accent1"/>
                </a:solidFill>
              </a:rPr>
              <a:t>RASPORED RADA ŠKOLSKIH TIMOVA:</a:t>
            </a:r>
            <a:endParaRPr lang="hr-HR" dirty="0" smtClean="0">
              <a:solidFill>
                <a:schemeClr val="accent1"/>
              </a:solidFill>
            </a:endParaRPr>
          </a:p>
          <a:p>
            <a:r>
              <a:rPr lang="hr-HR" dirty="0" smtClean="0">
                <a:solidFill>
                  <a:srgbClr val="FF0000"/>
                </a:solidFill>
              </a:rPr>
              <a:t>10.1.1018. </a:t>
            </a:r>
            <a:r>
              <a:rPr lang="hr-HR" b="1" dirty="0" smtClean="0">
                <a:solidFill>
                  <a:srgbClr val="FF0000"/>
                </a:solidFill>
              </a:rPr>
              <a:t>10,00</a:t>
            </a:r>
            <a:r>
              <a:rPr lang="hr-HR" dirty="0" smtClean="0">
                <a:solidFill>
                  <a:srgbClr val="FF0000"/>
                </a:solidFill>
              </a:rPr>
              <a:t> Tim za EU projekte MŠ</a:t>
            </a:r>
          </a:p>
          <a:p>
            <a:r>
              <a:rPr lang="hr-HR" dirty="0" smtClean="0">
                <a:solidFill>
                  <a:schemeClr val="accent1"/>
                </a:solidFill>
              </a:rPr>
              <a:t>11.1.2018. </a:t>
            </a:r>
          </a:p>
          <a:p>
            <a:pPr marL="514350" indent="-514350">
              <a:buAutoNum type="alphaLcParenR"/>
            </a:pPr>
            <a:r>
              <a:rPr lang="hr-HR" b="1" dirty="0" smtClean="0">
                <a:solidFill>
                  <a:schemeClr val="accent1"/>
                </a:solidFill>
              </a:rPr>
              <a:t>10,00</a:t>
            </a:r>
            <a:r>
              <a:rPr lang="hr-HR" dirty="0" smtClean="0">
                <a:solidFill>
                  <a:schemeClr val="accent1"/>
                </a:solidFill>
              </a:rPr>
              <a:t> Tim za darovite MŠ</a:t>
            </a:r>
          </a:p>
          <a:p>
            <a:pPr marL="514350" indent="-514350">
              <a:buAutoNum type="alphaLcParenR"/>
            </a:pPr>
            <a:r>
              <a:rPr lang="hr-HR" b="1" dirty="0" smtClean="0">
                <a:solidFill>
                  <a:schemeClr val="accent1"/>
                </a:solidFill>
              </a:rPr>
              <a:t>11,00</a:t>
            </a:r>
            <a:r>
              <a:rPr lang="hr-HR" dirty="0" smtClean="0">
                <a:solidFill>
                  <a:schemeClr val="accent1"/>
                </a:solidFill>
              </a:rPr>
              <a:t> MTA tim MŠ</a:t>
            </a:r>
          </a:p>
          <a:p>
            <a:pPr marL="514350" indent="-514350">
              <a:buAutoNum type="alphaLcParenR"/>
            </a:pPr>
            <a:r>
              <a:rPr lang="hr-HR" b="1" dirty="0" smtClean="0">
                <a:solidFill>
                  <a:schemeClr val="accent1"/>
                </a:solidFill>
              </a:rPr>
              <a:t>12,00</a:t>
            </a:r>
            <a:r>
              <a:rPr lang="hr-HR" dirty="0" smtClean="0">
                <a:solidFill>
                  <a:schemeClr val="accent1"/>
                </a:solidFill>
              </a:rPr>
              <a:t> Tim za kvalitetu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*ostalo vrijeme je ostavljeno za pripremu za drugo obrazovno razdoblje, rad na pedagoškoj dokumentaciji, razradu projekata, </a:t>
            </a:r>
            <a:r>
              <a:rPr lang="hr-HR" b="1" dirty="0" smtClean="0"/>
              <a:t>uređenje učionica…</a:t>
            </a:r>
            <a:endParaRPr lang="en-US" dirty="0"/>
          </a:p>
        </p:txBody>
      </p:sp>
      <p:pic>
        <p:nvPicPr>
          <p:cNvPr id="7" name="Picture 2" descr="logo skole_resiz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Faza 3. – ljetna</a:t>
            </a:r>
          </a:p>
          <a:p>
            <a:r>
              <a:rPr lang="hr-HR" dirty="0" smtClean="0"/>
              <a:t>Rad na </a:t>
            </a:r>
            <a:r>
              <a:rPr lang="hr-HR" b="1" dirty="0" smtClean="0"/>
              <a:t>suradnji</a:t>
            </a:r>
            <a:r>
              <a:rPr lang="hr-HR" dirty="0" smtClean="0"/>
              <a:t> i fizičkim aktivnostima kao načinu rješavanja problema</a:t>
            </a:r>
            <a:endParaRPr lang="hr-HR" dirty="0" smtClean="0"/>
          </a:p>
          <a:p>
            <a:r>
              <a:rPr lang="hr-HR" dirty="0" smtClean="0"/>
              <a:t>Tjelesno učenje – vani!</a:t>
            </a:r>
            <a:endParaRPr lang="hr-HR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Slika 3" descr="image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714752"/>
            <a:ext cx="4450825" cy="2438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children-2755601__3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3571876"/>
            <a:ext cx="334043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logo skole_resized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Faza 4. jesenska</a:t>
            </a:r>
          </a:p>
          <a:p>
            <a:r>
              <a:rPr lang="hr-HR" dirty="0" smtClean="0"/>
              <a:t>Djeca uče kroz razgovor – Sokratova pitanja za dublje razmišljanje</a:t>
            </a:r>
            <a:endParaRPr lang="hr-HR" dirty="0" smtClean="0"/>
          </a:p>
          <a:p>
            <a:r>
              <a:rPr lang="hr-HR" dirty="0" smtClean="0"/>
              <a:t>Filozofija za djecu – Metoda šest šešira</a:t>
            </a:r>
            <a:endParaRPr lang="hr-HR" dirty="0" smtClean="0"/>
          </a:p>
          <a:p>
            <a:endParaRPr lang="en-US" dirty="0"/>
          </a:p>
        </p:txBody>
      </p:sp>
      <p:pic>
        <p:nvPicPr>
          <p:cNvPr id="5" name="Slika 4" descr="1110x195_sest_sesira.png"/>
          <p:cNvPicPr>
            <a:picLocks noChangeAspect="1"/>
          </p:cNvPicPr>
          <p:nvPr/>
        </p:nvPicPr>
        <p:blipFill>
          <a:blip r:embed="rId2"/>
          <a:srcRect t="11628" b="22855"/>
          <a:stretch>
            <a:fillRect/>
          </a:stretch>
        </p:blipFill>
        <p:spPr>
          <a:xfrm>
            <a:off x="1571604" y="4000504"/>
            <a:ext cx="5643602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Faza 5. – zimska</a:t>
            </a:r>
          </a:p>
          <a:p>
            <a:r>
              <a:rPr lang="hr-HR" dirty="0" smtClean="0"/>
              <a:t>Prepuštanje učenja djeci</a:t>
            </a:r>
            <a:endParaRPr lang="hr-HR" dirty="0" smtClean="0"/>
          </a:p>
          <a:p>
            <a:r>
              <a:rPr lang="hr-HR" dirty="0" smtClean="0"/>
              <a:t>Stručnjakov plašt (</a:t>
            </a:r>
            <a:r>
              <a:rPr lang="hr-HR" i="1" dirty="0" smtClean="0"/>
              <a:t>Metoda “</a:t>
            </a:r>
            <a:r>
              <a:rPr lang="en-GB" i="1" dirty="0" smtClean="0"/>
              <a:t>Mantle </a:t>
            </a:r>
            <a:r>
              <a:rPr lang="en-GB" i="1" dirty="0" smtClean="0"/>
              <a:t>of the Expert </a:t>
            </a:r>
            <a:r>
              <a:rPr lang="hr-HR" i="1" dirty="0" smtClean="0"/>
              <a:t>“</a:t>
            </a:r>
            <a:r>
              <a:rPr lang="en-GB" dirty="0" smtClean="0"/>
              <a:t>– </a:t>
            </a:r>
            <a:r>
              <a:rPr lang="hr-HR" dirty="0" smtClean="0"/>
              <a:t>Podučavanje poduzetnosti</a:t>
            </a:r>
            <a:endParaRPr lang="hr-HR" dirty="0" smtClean="0"/>
          </a:p>
          <a:p>
            <a:endParaRPr lang="en-US" dirty="0"/>
          </a:p>
        </p:txBody>
      </p:sp>
      <p:pic>
        <p:nvPicPr>
          <p:cNvPr id="4" name="Slika 3" descr="mantle of expe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929846"/>
            <a:ext cx="3262317" cy="2170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Faza 6</a:t>
            </a:r>
          </a:p>
          <a:p>
            <a:r>
              <a:rPr lang="hr-HR" dirty="0" smtClean="0"/>
              <a:t>Djeca sama planiraju</a:t>
            </a:r>
          </a:p>
          <a:p>
            <a:r>
              <a:rPr lang="hr-HR" dirty="0" err="1" smtClean="0"/>
              <a:t>Metakognicija</a:t>
            </a:r>
            <a:r>
              <a:rPr lang="hr-HR" dirty="0" smtClean="0"/>
              <a:t>* – </a:t>
            </a:r>
            <a:r>
              <a:rPr lang="hr-HR" dirty="0" err="1" smtClean="0"/>
              <a:t>Bloom</a:t>
            </a:r>
            <a:r>
              <a:rPr lang="hr-HR" dirty="0" smtClean="0"/>
              <a:t>-ova taksonomija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* </a:t>
            </a:r>
            <a:r>
              <a:rPr lang="hr-HR" sz="1600" i="1" dirty="0" smtClean="0"/>
              <a:t>(</a:t>
            </a:r>
            <a:r>
              <a:rPr lang="hr-HR" sz="1600" i="1" dirty="0" smtClean="0"/>
              <a:t>U</a:t>
            </a:r>
            <a:r>
              <a:rPr lang="hr-HR" sz="1600" i="1" dirty="0" smtClean="0"/>
              <a:t>čenje </a:t>
            </a:r>
            <a:r>
              <a:rPr lang="hr-HR" sz="1600" i="1" dirty="0" smtClean="0"/>
              <a:t>se bitno olakšava korištenjem </a:t>
            </a:r>
            <a:r>
              <a:rPr lang="hr-HR" sz="1600" i="1" dirty="0" err="1" smtClean="0"/>
              <a:t>metakognitivnih</a:t>
            </a:r>
            <a:r>
              <a:rPr lang="hr-HR" sz="1600" i="1" dirty="0" smtClean="0"/>
              <a:t> strategija koje identificiraju, prate i reguliraju kognitivne procese</a:t>
            </a:r>
            <a:r>
              <a:rPr lang="hr-HR" sz="1600" i="1" dirty="0" smtClean="0"/>
              <a:t>.)</a:t>
            </a:r>
            <a:endParaRPr lang="hr-HR" sz="1600" i="1" dirty="0"/>
          </a:p>
        </p:txBody>
      </p:sp>
      <p:pic>
        <p:nvPicPr>
          <p:cNvPr id="4" name="Slika 3" descr="metacogni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14290"/>
            <a:ext cx="2214578" cy="2357454"/>
          </a:xfrm>
          <a:prstGeom prst="rect">
            <a:avLst/>
          </a:prstGeom>
        </p:spPr>
      </p:pic>
      <p:sp>
        <p:nvSpPr>
          <p:cNvPr id="3074" name="AutoShape 2" descr="Slikovni rezultat za metacogni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Slika 5" descr="metacognition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000" y="4214818"/>
            <a:ext cx="3172512" cy="2345958"/>
          </a:xfrm>
          <a:prstGeom prst="rect">
            <a:avLst/>
          </a:prstGeom>
        </p:spPr>
      </p:pic>
      <p:pic>
        <p:nvPicPr>
          <p:cNvPr id="7" name="Picture 2" descr="logo skole_resized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Završni rad </a:t>
            </a:r>
          </a:p>
          <a:p>
            <a:r>
              <a:rPr lang="hr-HR" dirty="0" smtClean="0"/>
              <a:t>učenici izrađuju/planiraju projekt koristeći </a:t>
            </a:r>
            <a:r>
              <a:rPr lang="hr-HR" dirty="0" err="1" smtClean="0"/>
              <a:t>Bloom</a:t>
            </a:r>
            <a:r>
              <a:rPr lang="hr-HR" dirty="0" smtClean="0"/>
              <a:t>-ovu taksonomiju kako bi roditeljima (i javnosti) pokazali što su naučili</a:t>
            </a:r>
            <a:endParaRPr lang="en-US" dirty="0"/>
          </a:p>
        </p:txBody>
      </p:sp>
      <p:pic>
        <p:nvPicPr>
          <p:cNvPr id="5" name="Picture 2" descr="logo skole_resiz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  <p:pic>
        <p:nvPicPr>
          <p:cNvPr id="6" name="Slika 5" descr="kids celebrat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3248185"/>
            <a:ext cx="4929222" cy="328017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Razno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97942" y="1443220"/>
            <a:ext cx="7886700" cy="4138714"/>
          </a:xfrm>
        </p:spPr>
        <p:txBody>
          <a:bodyPr/>
          <a:lstStyle/>
          <a:p>
            <a:r>
              <a:rPr lang="hr-HR" dirty="0" smtClean="0"/>
              <a:t>Pitanja…</a:t>
            </a:r>
            <a:endParaRPr lang="hr-HR" dirty="0" smtClean="0"/>
          </a:p>
        </p:txBody>
      </p:sp>
      <p:pic>
        <p:nvPicPr>
          <p:cNvPr id="4" name="Picture 2" descr="logo skole_resiz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  <p:pic>
        <p:nvPicPr>
          <p:cNvPr id="5" name="Slika 4" descr="project manag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2214554"/>
            <a:ext cx="4572032" cy="4004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23497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928670"/>
            <a:ext cx="6643734" cy="4250725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785786" y="5500702"/>
            <a:ext cx="7786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i="1" dirty="0" smtClean="0">
                <a:solidFill>
                  <a:schemeClr val="accent1">
                    <a:lumMod val="50000"/>
                  </a:schemeClr>
                </a:solidFill>
              </a:rPr>
              <a:t>Škola u kojoj dobre ideje postaju stvarnost</a:t>
            </a:r>
            <a:endParaRPr lang="hr-HR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27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14480" y="3643314"/>
            <a:ext cx="5829300" cy="1470025"/>
          </a:xfrm>
        </p:spPr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Tim za EU projekte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171700" y="4794423"/>
            <a:ext cx="4800600" cy="1281106"/>
          </a:xfrm>
        </p:spPr>
        <p:txBody>
          <a:bodyPr>
            <a:normAutofit/>
          </a:bodyPr>
          <a:lstStyle/>
          <a:p>
            <a:r>
              <a:rPr lang="hr-HR" i="1" dirty="0">
                <a:solidFill>
                  <a:schemeClr val="bg1">
                    <a:lumMod val="50000"/>
                  </a:schemeClr>
                </a:solidFill>
              </a:rPr>
              <a:t>10.1.1018. 10,00 </a:t>
            </a:r>
            <a:r>
              <a:rPr lang="hr-HR" sz="3200" i="1" dirty="0" smtClean="0">
                <a:solidFill>
                  <a:schemeClr val="bg1">
                    <a:lumMod val="50000"/>
                  </a:schemeClr>
                </a:solidFill>
              </a:rPr>
              <a:t>MŠ</a:t>
            </a:r>
            <a:endParaRPr lang="en-US" sz="3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174" y="142852"/>
            <a:ext cx="4286280" cy="3443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463338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Dnevni red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hr-HR" dirty="0" smtClean="0">
                <a:solidFill>
                  <a:schemeClr val="accent1"/>
                </a:solidFill>
              </a:rPr>
              <a:t>Analiza dosadašnjeg rada</a:t>
            </a:r>
            <a:endParaRPr lang="hr-HR" dirty="0">
              <a:solidFill>
                <a:schemeClr val="accent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>
                <a:solidFill>
                  <a:schemeClr val="accent1"/>
                </a:solidFill>
              </a:rPr>
              <a:t>Novi </a:t>
            </a:r>
            <a:r>
              <a:rPr lang="hr-HR" dirty="0" err="1" smtClean="0">
                <a:solidFill>
                  <a:schemeClr val="accent1"/>
                </a:solidFill>
              </a:rPr>
              <a:t>Erasmus</a:t>
            </a:r>
            <a:r>
              <a:rPr lang="hr-HR" dirty="0" smtClean="0">
                <a:solidFill>
                  <a:schemeClr val="accent1"/>
                </a:solidFill>
              </a:rPr>
              <a:t>+ projekt</a:t>
            </a:r>
            <a:endParaRPr lang="hr-HR" dirty="0">
              <a:solidFill>
                <a:schemeClr val="accent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>
                <a:solidFill>
                  <a:schemeClr val="accent1"/>
                </a:solidFill>
              </a:rPr>
              <a:t>Plan rada</a:t>
            </a:r>
            <a:endParaRPr lang="hr-HR" dirty="0">
              <a:solidFill>
                <a:schemeClr val="accent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>
                <a:solidFill>
                  <a:schemeClr val="accent1"/>
                </a:solidFill>
              </a:rPr>
              <a:t>Razno</a:t>
            </a:r>
          </a:p>
        </p:txBody>
      </p:sp>
      <p:pic>
        <p:nvPicPr>
          <p:cNvPr id="5" name="Picture 2" descr="logo skole_resiz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smtClean="0">
                <a:solidFill>
                  <a:schemeClr val="accent1"/>
                </a:solidFill>
              </a:rPr>
              <a:t>1. Analiza dosadašnjeg rada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Nekoliko ugodnih sastanaka</a:t>
            </a:r>
          </a:p>
          <a:p>
            <a:r>
              <a:rPr lang="hr-HR" dirty="0" smtClean="0"/>
              <a:t>Osviješten projektni ciklus</a:t>
            </a:r>
          </a:p>
          <a:p>
            <a:r>
              <a:rPr lang="hr-HR" dirty="0" smtClean="0"/>
              <a:t>SVE PPT prezentacije sastanaka objavljene</a:t>
            </a:r>
          </a:p>
          <a:p>
            <a:r>
              <a:rPr lang="hr-HR" dirty="0" smtClean="0"/>
              <a:t>Uspješno proveden rad na izradi projektnih aktivnosti za Zajedno za…</a:t>
            </a:r>
          </a:p>
          <a:p>
            <a:r>
              <a:rPr lang="hr-HR" dirty="0" smtClean="0"/>
              <a:t>*Rad na projektu ZAJEDNO ZA ŠKOLSKI PARK </a:t>
            </a:r>
            <a:r>
              <a:rPr lang="hr-HR" dirty="0" smtClean="0">
                <a:solidFill>
                  <a:srgbClr val="00B050"/>
                </a:solidFill>
              </a:rPr>
              <a:t>nije gotov</a:t>
            </a:r>
          </a:p>
          <a:p>
            <a:r>
              <a:rPr lang="hr-HR" dirty="0" smtClean="0"/>
              <a:t>Spremi za rad na novom projektu?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2" descr="logo skole_resiz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Novi E+ projekt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Partnerske zemlje: </a:t>
            </a:r>
            <a:endParaRPr lang="hr-HR" dirty="0" smtClean="0"/>
          </a:p>
          <a:p>
            <a:r>
              <a:rPr lang="hr-HR" dirty="0" smtClean="0"/>
              <a:t>UK</a:t>
            </a:r>
            <a:r>
              <a:rPr lang="hr-HR" dirty="0" smtClean="0"/>
              <a:t>, Francuska</a:t>
            </a:r>
            <a:r>
              <a:rPr lang="hr-HR" dirty="0" smtClean="0"/>
              <a:t>… (Finska, Island, Portugal, Njemačka, Estonija?)</a:t>
            </a:r>
            <a:endParaRPr lang="hr-HR" dirty="0" smtClean="0"/>
          </a:p>
          <a:p>
            <a:endParaRPr lang="en-US" dirty="0"/>
          </a:p>
        </p:txBody>
      </p:sp>
      <p:pic>
        <p:nvPicPr>
          <p:cNvPr id="5" name="Slika 4" descr="eu countri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357562"/>
            <a:ext cx="3643314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Plan rada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Osnivanje Tima</a:t>
            </a:r>
          </a:p>
          <a:p>
            <a:r>
              <a:rPr lang="hr-HR" dirty="0" smtClean="0"/>
              <a:t>Plan aktivnosti</a:t>
            </a:r>
          </a:p>
          <a:p>
            <a:r>
              <a:rPr lang="hr-HR" dirty="0" smtClean="0"/>
              <a:t>Izrada “</a:t>
            </a:r>
            <a:r>
              <a:rPr lang="hr-HR" dirty="0" err="1" smtClean="0"/>
              <a:t>form</a:t>
            </a:r>
            <a:r>
              <a:rPr lang="hr-HR" dirty="0" smtClean="0"/>
              <a:t>”-a</a:t>
            </a:r>
          </a:p>
          <a:p>
            <a:r>
              <a:rPr lang="hr-HR" dirty="0" smtClean="0"/>
              <a:t>Aplikacija projekta</a:t>
            </a:r>
          </a:p>
          <a:p>
            <a:r>
              <a:rPr lang="hr-HR" dirty="0" smtClean="0"/>
              <a:t>PROVEDBA :)</a:t>
            </a:r>
            <a:endParaRPr lang="en-US" dirty="0"/>
          </a:p>
        </p:txBody>
      </p:sp>
      <p:pic>
        <p:nvPicPr>
          <p:cNvPr id="4" name="Picture 2" descr="logo skole_resiz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  <p:pic>
        <p:nvPicPr>
          <p:cNvPr id="6" name="Slika 5" descr="proje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2214554"/>
            <a:ext cx="4457710" cy="2443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projektu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/>
              <a:t>Nove vještine - Novi načini </a:t>
            </a:r>
          </a:p>
          <a:p>
            <a:pPr algn="ctr">
              <a:buNone/>
            </a:pPr>
            <a:r>
              <a:rPr lang="hr-HR" i="1" dirty="0" smtClean="0"/>
              <a:t>(</a:t>
            </a:r>
            <a:r>
              <a:rPr lang="en-GB" i="1" dirty="0" smtClean="0"/>
              <a:t>New </a:t>
            </a:r>
            <a:r>
              <a:rPr lang="en-GB" i="1" dirty="0" smtClean="0"/>
              <a:t>Skills – New Ways</a:t>
            </a:r>
            <a:r>
              <a:rPr lang="en-GB" i="1" dirty="0" smtClean="0"/>
              <a:t>.</a:t>
            </a:r>
            <a:r>
              <a:rPr lang="hr-HR" i="1" dirty="0" smtClean="0"/>
              <a:t>)</a:t>
            </a:r>
            <a:endParaRPr lang="hr-HR" i="1" dirty="0" smtClean="0"/>
          </a:p>
          <a:p>
            <a:pPr algn="ctr">
              <a:buNone/>
            </a:pPr>
            <a:r>
              <a:rPr lang="hr-HR" dirty="0" smtClean="0"/>
              <a:t>Poučavanje učenika cijelo-životnom učenju</a:t>
            </a:r>
            <a:endParaRPr lang="hr-HR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jagram 3"/>
          <p:cNvGraphicFramePr/>
          <p:nvPr/>
        </p:nvGraphicFramePr>
        <p:xfrm>
          <a:off x="2143108" y="3714752"/>
          <a:ext cx="4071966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logo skole_resized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40681" y="5805491"/>
            <a:ext cx="910835" cy="7429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 descr="music for memo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5572140"/>
            <a:ext cx="1142984" cy="1142984"/>
          </a:xfrm>
          <a:prstGeom prst="rect">
            <a:avLst/>
          </a:prstGeom>
        </p:spPr>
      </p:pic>
      <p:pic>
        <p:nvPicPr>
          <p:cNvPr id="7" name="Slika 6" descr="mind mappi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428736"/>
            <a:ext cx="3071834" cy="167621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Faze projekta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1. faza– jesenska</a:t>
            </a:r>
            <a:endParaRPr lang="hr-HR" dirty="0" smtClean="0"/>
          </a:p>
          <a:p>
            <a:r>
              <a:rPr lang="hr-HR" dirty="0" smtClean="0"/>
              <a:t>Fokus na poučavanju učenika (kako) planirati vlastito učenje i učiti pamtiti. </a:t>
            </a:r>
            <a:endParaRPr lang="hr-HR" dirty="0" smtClean="0"/>
          </a:p>
          <a:p>
            <a:r>
              <a:rPr lang="hr-HR" dirty="0" smtClean="0"/>
              <a:t>Umne mape</a:t>
            </a:r>
            <a:endParaRPr lang="hr-HR" dirty="0" smtClean="0"/>
          </a:p>
          <a:p>
            <a:r>
              <a:rPr lang="hr-HR" dirty="0" err="1" smtClean="0"/>
              <a:t>Mnemo</a:t>
            </a:r>
            <a:r>
              <a:rPr lang="hr-HR" dirty="0" smtClean="0"/>
              <a:t> tehnike.</a:t>
            </a:r>
            <a:endParaRPr lang="hr-HR" dirty="0" smtClean="0"/>
          </a:p>
          <a:p>
            <a:r>
              <a:rPr lang="hr-HR" dirty="0" smtClean="0"/>
              <a:t>Teorija“rute”.</a:t>
            </a:r>
          </a:p>
          <a:p>
            <a:pPr>
              <a:buNone/>
            </a:pPr>
            <a:r>
              <a:rPr lang="hr-HR" dirty="0" smtClean="0"/>
              <a:t>(Memorijske palače)</a:t>
            </a:r>
            <a:endParaRPr lang="hr-HR" dirty="0" smtClean="0"/>
          </a:p>
          <a:p>
            <a:r>
              <a:rPr lang="hr-HR" dirty="0" smtClean="0"/>
              <a:t>Ponovno pisanje</a:t>
            </a:r>
            <a:endParaRPr lang="hr-HR" dirty="0" smtClean="0"/>
          </a:p>
          <a:p>
            <a:r>
              <a:rPr lang="hr-HR" dirty="0" smtClean="0"/>
              <a:t>Glazba za memoriju (pamćenje)</a:t>
            </a:r>
            <a:endParaRPr lang="hr-HR" dirty="0" smtClean="0"/>
          </a:p>
        </p:txBody>
      </p:sp>
      <p:pic>
        <p:nvPicPr>
          <p:cNvPr id="4" name="Slika 3" descr="8-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3214686"/>
            <a:ext cx="2836285" cy="1857388"/>
          </a:xfrm>
          <a:prstGeom prst="rect">
            <a:avLst/>
          </a:prstGeom>
        </p:spPr>
      </p:pic>
      <p:pic>
        <p:nvPicPr>
          <p:cNvPr id="5" name="Slika 4" descr="images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8" y="3000372"/>
            <a:ext cx="2214578" cy="1500198"/>
          </a:xfrm>
          <a:prstGeom prst="rect">
            <a:avLst/>
          </a:prstGeom>
        </p:spPr>
      </p:pic>
      <p:pic>
        <p:nvPicPr>
          <p:cNvPr id="9" name="Slika 8" descr="rewritin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43306" y="4572008"/>
            <a:ext cx="2395037" cy="14293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Faza </a:t>
            </a:r>
            <a:r>
              <a:rPr lang="en-GB" dirty="0" smtClean="0"/>
              <a:t>2 </a:t>
            </a:r>
            <a:r>
              <a:rPr lang="en-GB" dirty="0" smtClean="0"/>
              <a:t>– </a:t>
            </a:r>
            <a:r>
              <a:rPr lang="hr-HR" dirty="0" smtClean="0"/>
              <a:t>proljetna</a:t>
            </a:r>
            <a:endParaRPr lang="hr-HR" dirty="0" smtClean="0"/>
          </a:p>
          <a:p>
            <a:r>
              <a:rPr lang="hr-HR" dirty="0" smtClean="0"/>
              <a:t>Fokus na način planiranja bloka nastave/sata te koja pitanja postaviti kako bi uvećali učinke učenja</a:t>
            </a:r>
            <a:endParaRPr lang="hr-HR" dirty="0" smtClean="0"/>
          </a:p>
          <a:p>
            <a:r>
              <a:rPr lang="en-GB" dirty="0" smtClean="0"/>
              <a:t>Bloom</a:t>
            </a:r>
            <a:r>
              <a:rPr lang="hr-HR" dirty="0" smtClean="0"/>
              <a:t>-ova</a:t>
            </a:r>
            <a:r>
              <a:rPr lang="en-GB" dirty="0" smtClean="0"/>
              <a:t> </a:t>
            </a:r>
            <a:endParaRPr lang="hr-HR" dirty="0" smtClean="0"/>
          </a:p>
          <a:p>
            <a:pPr>
              <a:buNone/>
            </a:pPr>
            <a:r>
              <a:rPr lang="en-GB" dirty="0" smtClean="0"/>
              <a:t>Ta</a:t>
            </a:r>
            <a:r>
              <a:rPr lang="hr-HR" dirty="0" err="1" smtClean="0"/>
              <a:t>ksonomija</a:t>
            </a:r>
            <a:endParaRPr lang="hr-HR" dirty="0" smtClean="0"/>
          </a:p>
          <a:p>
            <a:endParaRPr lang="en-US" dirty="0"/>
          </a:p>
        </p:txBody>
      </p:sp>
      <p:pic>
        <p:nvPicPr>
          <p:cNvPr id="4" name="Slika 3" descr="bloomova-revidirana1.jpg"/>
          <p:cNvPicPr>
            <a:picLocks noChangeAspect="1"/>
          </p:cNvPicPr>
          <p:nvPr/>
        </p:nvPicPr>
        <p:blipFill>
          <a:blip r:embed="rId2"/>
          <a:srcRect b="2128"/>
          <a:stretch>
            <a:fillRect/>
          </a:stretch>
        </p:blipFill>
        <p:spPr>
          <a:xfrm>
            <a:off x="3428992" y="3286124"/>
            <a:ext cx="5182801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logo skole_resiz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034" y="5857892"/>
            <a:ext cx="910835" cy="7429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Prilagođeno 8">
      <a:dk1>
        <a:srgbClr val="1F497D"/>
      </a:dk1>
      <a:lt1>
        <a:sysClr val="window" lastClr="FFFFFF"/>
      </a:lt1>
      <a:dk2>
        <a:srgbClr val="4F81B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445</Words>
  <Application>Microsoft Office PowerPoint</Application>
  <PresentationFormat>Prikaz na zaslonu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Office tema</vt:lpstr>
      <vt:lpstr>Hodogram početka 2. obrazovnog razdoblja</vt:lpstr>
      <vt:lpstr>Tim za EU projekte</vt:lpstr>
      <vt:lpstr>Dnevni red</vt:lpstr>
      <vt:lpstr>1. Analiza dosadašnjeg rada</vt:lpstr>
      <vt:lpstr>2. Novi E+ projekt</vt:lpstr>
      <vt:lpstr>3. Plan rada</vt:lpstr>
      <vt:lpstr>O projektu</vt:lpstr>
      <vt:lpstr>Faze projekta</vt:lpstr>
      <vt:lpstr>…</vt:lpstr>
      <vt:lpstr>…</vt:lpstr>
      <vt:lpstr>…</vt:lpstr>
      <vt:lpstr>…</vt:lpstr>
      <vt:lpstr>…</vt:lpstr>
      <vt:lpstr>…</vt:lpstr>
      <vt:lpstr>4. Razno</vt:lpstr>
      <vt:lpstr>Slajd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Hodogram početka 2. obrazovnog razdoblja</dc:title>
  <dc:creator>korisnik</dc:creator>
  <cp:lastModifiedBy>korisnik</cp:lastModifiedBy>
  <cp:revision>11</cp:revision>
  <dcterms:created xsi:type="dcterms:W3CDTF">2018-01-09T16:44:04Z</dcterms:created>
  <dcterms:modified xsi:type="dcterms:W3CDTF">2018-01-09T23:54:10Z</dcterms:modified>
</cp:coreProperties>
</file>