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0" r:id="rId6"/>
    <p:sldId id="258" r:id="rId7"/>
    <p:sldId id="261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4C74-B636-4B53-B0F3-1D70BC65956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232C-F0E1-4C1F-9954-F966643EE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91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4C74-B636-4B53-B0F3-1D70BC65956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232C-F0E1-4C1F-9954-F966643EE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60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4C74-B636-4B53-B0F3-1D70BC65956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232C-F0E1-4C1F-9954-F966643EE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80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4C74-B636-4B53-B0F3-1D70BC65956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232C-F0E1-4C1F-9954-F966643EE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83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4C74-B636-4B53-B0F3-1D70BC65956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232C-F0E1-4C1F-9954-F966643EE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498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4C74-B636-4B53-B0F3-1D70BC65956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232C-F0E1-4C1F-9954-F966643EE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82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4C74-B636-4B53-B0F3-1D70BC65956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232C-F0E1-4C1F-9954-F966643EE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4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4C74-B636-4B53-B0F3-1D70BC65956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232C-F0E1-4C1F-9954-F966643EE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65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4C74-B636-4B53-B0F3-1D70BC65956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232C-F0E1-4C1F-9954-F966643EE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5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4C74-B636-4B53-B0F3-1D70BC65956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232C-F0E1-4C1F-9954-F966643EE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85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4C74-B636-4B53-B0F3-1D70BC65956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232C-F0E1-4C1F-9954-F966643EE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93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C4C74-B636-4B53-B0F3-1D70BC65956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F232C-F0E1-4C1F-9954-F966643EE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9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3108154"/>
            <a:ext cx="11378317" cy="821670"/>
          </a:xfrm>
        </p:spPr>
        <p:txBody>
          <a:bodyPr>
            <a:normAutofit/>
          </a:bodyPr>
          <a:lstStyle/>
          <a:p>
            <a:r>
              <a:rPr lang="hr-HR" sz="5300" dirty="0" smtClean="0"/>
              <a:t>Podrška za stručno poučavanje o okolišu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2917" y="4047311"/>
            <a:ext cx="9144000" cy="2250122"/>
          </a:xfrm>
        </p:spPr>
        <p:txBody>
          <a:bodyPr>
            <a:normAutofit/>
          </a:bodyPr>
          <a:lstStyle/>
          <a:p>
            <a:r>
              <a:rPr lang="hr-HR" dirty="0" err="1" smtClean="0"/>
              <a:t>Erasmus</a:t>
            </a:r>
            <a:r>
              <a:rPr lang="hr-HR" dirty="0" smtClean="0"/>
              <a:t>+ KA2 (</a:t>
            </a:r>
            <a:r>
              <a:rPr lang="en-US" dirty="0" smtClean="0"/>
              <a:t>KA220-SCH</a:t>
            </a:r>
            <a:r>
              <a:rPr lang="hr-HR" dirty="0" smtClean="0"/>
              <a:t>)</a:t>
            </a:r>
          </a:p>
          <a:p>
            <a:r>
              <a:rPr lang="hr-HR" dirty="0" smtClean="0"/>
              <a:t>Suradnička partnerstva u školskom obrazovanju </a:t>
            </a:r>
          </a:p>
          <a:p>
            <a:r>
              <a:rPr lang="hr-HR" i="1" dirty="0" smtClean="0"/>
              <a:t>(</a:t>
            </a:r>
            <a:r>
              <a:rPr lang="en-US" i="1" dirty="0" smtClean="0"/>
              <a:t>Cooperation partnerships in school education</a:t>
            </a:r>
            <a:r>
              <a:rPr lang="hr-HR" i="1" dirty="0" smtClean="0"/>
              <a:t>)</a:t>
            </a:r>
          </a:p>
          <a:p>
            <a:r>
              <a:rPr lang="hr-HR" dirty="0" smtClean="0"/>
              <a:t>2023.-2025.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" y="5537089"/>
            <a:ext cx="4000500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915" y="5259401"/>
            <a:ext cx="1736184" cy="14206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038" y="555098"/>
            <a:ext cx="5949233" cy="230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00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189" y="115577"/>
            <a:ext cx="4018199" cy="28550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7" y="89666"/>
            <a:ext cx="10515600" cy="1325563"/>
          </a:xfrm>
        </p:spPr>
        <p:txBody>
          <a:bodyPr/>
          <a:lstStyle/>
          <a:p>
            <a:r>
              <a:rPr lang="hr-HR" dirty="0" smtClean="0"/>
              <a:t>O projektu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314"/>
            <a:ext cx="10515600" cy="5424515"/>
          </a:xfrm>
        </p:spPr>
        <p:txBody>
          <a:bodyPr>
            <a:normAutofit/>
          </a:bodyPr>
          <a:lstStyle/>
          <a:p>
            <a:r>
              <a:rPr lang="hr-HR" dirty="0" smtClean="0"/>
              <a:t>Broj projekta:</a:t>
            </a:r>
          </a:p>
          <a:p>
            <a:r>
              <a:rPr lang="hr-HR" dirty="0" smtClean="0"/>
              <a:t>Program: </a:t>
            </a:r>
            <a:r>
              <a:rPr lang="hr-HR" dirty="0" err="1" smtClean="0"/>
              <a:t>Erasmus</a:t>
            </a:r>
            <a:r>
              <a:rPr lang="hr-HR" dirty="0" smtClean="0"/>
              <a:t>+, KA2 </a:t>
            </a:r>
          </a:p>
          <a:p>
            <a:r>
              <a:rPr lang="hr-HR" dirty="0" smtClean="0"/>
              <a:t>Broj projekta: </a:t>
            </a:r>
            <a:r>
              <a:rPr lang="en-GB" dirty="0"/>
              <a:t>2023-1-ES01-KA220-SCH-000153474</a:t>
            </a:r>
            <a:endParaRPr lang="hr-HR" dirty="0" smtClean="0"/>
          </a:p>
          <a:p>
            <a:r>
              <a:rPr lang="hr-HR" dirty="0" smtClean="0"/>
              <a:t>Suradnička partnerstva u školskom obrazovanju (</a:t>
            </a:r>
            <a:r>
              <a:rPr lang="en-US" dirty="0" smtClean="0"/>
              <a:t>Cooperation partnerships in school education</a:t>
            </a:r>
            <a:r>
              <a:rPr lang="hr-HR" dirty="0" smtClean="0"/>
              <a:t>)</a:t>
            </a:r>
          </a:p>
          <a:p>
            <a:r>
              <a:rPr lang="hr-HR" dirty="0" smtClean="0"/>
              <a:t>Vrijednost projekta: </a:t>
            </a:r>
            <a:r>
              <a:rPr lang="en-GB" dirty="0" smtClean="0"/>
              <a:t>250</a:t>
            </a:r>
            <a:r>
              <a:rPr lang="hr-HR" dirty="0" smtClean="0"/>
              <a:t>.</a:t>
            </a:r>
            <a:r>
              <a:rPr lang="en-GB" dirty="0" smtClean="0"/>
              <a:t>000</a:t>
            </a:r>
            <a:r>
              <a:rPr lang="hr-HR" dirty="0" smtClean="0"/>
              <a:t>,00</a:t>
            </a:r>
            <a:r>
              <a:rPr lang="en-GB" dirty="0"/>
              <a:t> </a:t>
            </a:r>
            <a:r>
              <a:rPr lang="en-GB" dirty="0" smtClean="0"/>
              <a:t>€</a:t>
            </a:r>
            <a:endParaRPr lang="hr-HR" dirty="0" smtClean="0"/>
          </a:p>
          <a:p>
            <a:r>
              <a:rPr lang="hr-HR" dirty="0" smtClean="0"/>
              <a:t>Škola ima pravo iskoristiti: </a:t>
            </a:r>
            <a:r>
              <a:rPr lang="en-GB" dirty="0"/>
              <a:t>30.362,00 € </a:t>
            </a:r>
            <a:endParaRPr lang="hr-HR" dirty="0" smtClean="0"/>
          </a:p>
          <a:p>
            <a:r>
              <a:rPr lang="hr-HR" b="1" dirty="0" smtClean="0"/>
              <a:t>Ime projekta: </a:t>
            </a:r>
            <a:r>
              <a:rPr lang="hr-HR" dirty="0" smtClean="0"/>
              <a:t>Podrška za stručno poučavanje o okolišu (</a:t>
            </a:r>
            <a:r>
              <a:rPr lang="en-US" i="1" dirty="0"/>
              <a:t>Assistance for Skilled Environmental Teaching</a:t>
            </a:r>
            <a:r>
              <a:rPr lang="hr-HR" dirty="0" smtClean="0"/>
              <a:t>) Akronim: </a:t>
            </a:r>
            <a:r>
              <a:rPr lang="hr-HR" b="1" dirty="0"/>
              <a:t>ASSET</a:t>
            </a:r>
            <a:r>
              <a:rPr lang="hr-HR" dirty="0" smtClean="0"/>
              <a:t> </a:t>
            </a:r>
          </a:p>
          <a:p>
            <a:r>
              <a:rPr lang="hr-HR" dirty="0" smtClean="0"/>
              <a:t>Partneri - </a:t>
            </a:r>
            <a:r>
              <a:rPr lang="hr-HR" b="1" dirty="0" smtClean="0"/>
              <a:t>Španjolska</a:t>
            </a:r>
            <a:r>
              <a:rPr lang="hr-HR" dirty="0" smtClean="0"/>
              <a:t>/Belgija/Srbija/Mađarska/Rumunjska/Turska/Hrvatska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125" y="6176962"/>
            <a:ext cx="1886814" cy="5377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137" y="6070529"/>
            <a:ext cx="1507599" cy="58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264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Ciljevi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9186"/>
            <a:ext cx="10515600" cy="4737777"/>
          </a:xfrm>
        </p:spPr>
        <p:txBody>
          <a:bodyPr/>
          <a:lstStyle/>
          <a:p>
            <a:r>
              <a:rPr lang="hr-HR" dirty="0">
                <a:solidFill>
                  <a:srgbClr val="00B050"/>
                </a:solidFill>
              </a:rPr>
              <a:t>Naš primarni cilj je podržati učitelje u poboljšanju njihovih </a:t>
            </a:r>
            <a:r>
              <a:rPr lang="hr-HR" dirty="0" smtClean="0">
                <a:solidFill>
                  <a:srgbClr val="00B050"/>
                </a:solidFill>
              </a:rPr>
              <a:t>vještina poučavanja o okolišu (tzv. „zelene” teme).</a:t>
            </a:r>
          </a:p>
          <a:p>
            <a:r>
              <a:rPr lang="hr-HR" dirty="0" smtClean="0"/>
              <a:t>Dodatno, želimo osnažiti učitelje s inovativnim metodičkim priručnikom </a:t>
            </a:r>
            <a:r>
              <a:rPr lang="hr-HR" dirty="0"/>
              <a:t>za nastavu i povezane materijale za </a:t>
            </a:r>
            <a:r>
              <a:rPr lang="hr-HR" dirty="0" smtClean="0"/>
              <a:t>učenje i poučavanje </a:t>
            </a:r>
            <a:r>
              <a:rPr lang="hr-HR" dirty="0"/>
              <a:t>koji se temelje na 7 tematskih </a:t>
            </a:r>
            <a:r>
              <a:rPr lang="hr-HR" dirty="0" smtClean="0"/>
              <a:t>poglavlja. Isto ćemo učiniti organiziranjem </a:t>
            </a:r>
            <a:r>
              <a:rPr lang="hr-HR" dirty="0"/>
              <a:t>treninga i radionica za njih. </a:t>
            </a:r>
            <a:endParaRPr lang="hr-HR" dirty="0" smtClean="0"/>
          </a:p>
          <a:p>
            <a:r>
              <a:rPr lang="hr-HR" dirty="0" smtClean="0"/>
              <a:t>Na </a:t>
            </a:r>
            <a:r>
              <a:rPr lang="hr-HR" dirty="0"/>
              <a:t>taj način </a:t>
            </a:r>
            <a:r>
              <a:rPr lang="hr-HR" dirty="0" smtClean="0"/>
              <a:t>ćemo </a:t>
            </a:r>
            <a:r>
              <a:rPr lang="hr-HR" dirty="0"/>
              <a:t>omogućiti </a:t>
            </a:r>
            <a:r>
              <a:rPr lang="hr-HR" dirty="0" smtClean="0"/>
              <a:t>podjelu stručnih informacija </a:t>
            </a:r>
            <a:r>
              <a:rPr lang="hr-HR" dirty="0"/>
              <a:t>među </a:t>
            </a:r>
            <a:r>
              <a:rPr lang="hr-HR" dirty="0" smtClean="0"/>
              <a:t>ciljanom </a:t>
            </a:r>
            <a:r>
              <a:rPr lang="hr-HR" dirty="0"/>
              <a:t>skupinom </a:t>
            </a:r>
            <a:r>
              <a:rPr lang="hr-HR" dirty="0" smtClean="0"/>
              <a:t>a koji </a:t>
            </a:r>
            <a:r>
              <a:rPr lang="hr-HR" dirty="0"/>
              <a:t>će rezultirati </a:t>
            </a:r>
            <a:r>
              <a:rPr lang="hr-HR" dirty="0" smtClean="0"/>
              <a:t>poboljšanjem </a:t>
            </a:r>
            <a:r>
              <a:rPr lang="hr-HR" dirty="0"/>
              <a:t>kvalitete </a:t>
            </a:r>
            <a:r>
              <a:rPr lang="hr-HR" dirty="0" smtClean="0"/>
              <a:t>obrazovanja o okolišu </a:t>
            </a:r>
            <a:r>
              <a:rPr lang="hr-HR" dirty="0"/>
              <a:t>u školama </a:t>
            </a:r>
            <a:r>
              <a:rPr lang="hr-HR" dirty="0" smtClean="0"/>
              <a:t>te </a:t>
            </a:r>
            <a:r>
              <a:rPr lang="hr-HR" dirty="0"/>
              <a:t>podizanju ekološke </a:t>
            </a:r>
            <a:r>
              <a:rPr lang="hr-HR" dirty="0" smtClean="0"/>
              <a:t>svijesti kod učenika (dobi 12-14 godina).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065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7329"/>
            <a:ext cx="10515600" cy="4351338"/>
          </a:xfrm>
        </p:spPr>
        <p:txBody>
          <a:bodyPr/>
          <a:lstStyle/>
          <a:p>
            <a:r>
              <a:rPr lang="hr-HR" dirty="0"/>
              <a:t>Prema našim procjenama, ovaj prijedlog projekta može postići sljedeće glavne rezultate i ishode: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rgbClr val="00B050"/>
                </a:solidFill>
              </a:rPr>
              <a:t>Učitelji </a:t>
            </a:r>
            <a:r>
              <a:rPr lang="hr-HR" dirty="0">
                <a:solidFill>
                  <a:srgbClr val="00B050"/>
                </a:solidFill>
              </a:rPr>
              <a:t>s osnaženim vještinama u klimatskom obrazovanju - Učenici s većom sviješću o zaštiti okoliša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Donositelji </a:t>
            </a:r>
            <a:r>
              <a:rPr lang="hr-HR" dirty="0"/>
              <a:t>odluka i stručnjaci za okoliš/obrazovanje s većom sviješću o rezultatima projekta i njihovom značaju u školskom obrazovanju u stvarnom životu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Podjela i implementacija projektnih rezultata na lokalnoj, regionalnoj, nacionalnoj i međunarodnoj </a:t>
            </a:r>
            <a:r>
              <a:rPr lang="hr-HR" dirty="0"/>
              <a:t>razini između škola radi širenja najbolje prakse </a:t>
            </a:r>
            <a:r>
              <a:rPr lang="hr-HR" dirty="0" smtClean="0"/>
              <a:t>obrazovanja o </a:t>
            </a:r>
            <a:r>
              <a:rPr lang="hr-HR" dirty="0" err="1" smtClean="0"/>
              <a:t>oklišu</a:t>
            </a:r>
            <a:r>
              <a:rPr lang="hr-HR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483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70" y="166342"/>
            <a:ext cx="10515600" cy="1325563"/>
          </a:xfrm>
        </p:spPr>
        <p:txBody>
          <a:bodyPr/>
          <a:lstStyle/>
          <a:p>
            <a:r>
              <a:rPr lang="hr-HR" dirty="0" smtClean="0"/>
              <a:t>Aktivnosti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249" y="1176793"/>
            <a:ext cx="10515600" cy="5450619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hr-HR" dirty="0" smtClean="0"/>
              <a:t>1. Poučavanje </a:t>
            </a:r>
          </a:p>
          <a:p>
            <a:r>
              <a:rPr lang="hr-HR" dirty="0" smtClean="0"/>
              <a:t>Obrazovanje učitelja za poučavanje zelenih tema</a:t>
            </a:r>
          </a:p>
          <a:p>
            <a:r>
              <a:rPr lang="hr-HR" dirty="0" smtClean="0"/>
              <a:t>Poučavanje učenika za usvajanje zelenih tema</a:t>
            </a:r>
          </a:p>
          <a:p>
            <a:pPr marL="0" indent="0">
              <a:buNone/>
            </a:pPr>
            <a:r>
              <a:rPr lang="hr-HR" dirty="0" smtClean="0"/>
              <a:t>2. Izrada alata:</a:t>
            </a:r>
          </a:p>
          <a:p>
            <a:r>
              <a:rPr lang="hr-HR" dirty="0" smtClean="0"/>
              <a:t>Set digitalnih i fizičkih alata</a:t>
            </a:r>
          </a:p>
          <a:p>
            <a:r>
              <a:rPr lang="hr-HR" dirty="0" smtClean="0"/>
              <a:t>Izrada priručnika</a:t>
            </a:r>
          </a:p>
          <a:p>
            <a:pPr marL="0" indent="0">
              <a:buNone/>
            </a:pPr>
            <a:r>
              <a:rPr lang="hr-HR" dirty="0" smtClean="0"/>
              <a:t>3. Izrada materijala:</a:t>
            </a:r>
          </a:p>
          <a:p>
            <a:r>
              <a:rPr lang="hr-HR" dirty="0" smtClean="0"/>
              <a:t>Metodički materijali</a:t>
            </a:r>
          </a:p>
          <a:p>
            <a:r>
              <a:rPr lang="hr-HR" dirty="0" smtClean="0"/>
              <a:t>Didaktički materijali</a:t>
            </a:r>
          </a:p>
          <a:p>
            <a:pPr marL="0" indent="0">
              <a:buNone/>
            </a:pPr>
            <a:r>
              <a:rPr lang="hr-HR" dirty="0" smtClean="0"/>
              <a:t>4. Mobilnosti:</a:t>
            </a:r>
          </a:p>
          <a:p>
            <a:r>
              <a:rPr lang="hr-HR" dirty="0" smtClean="0"/>
              <a:t>Mobilnosti učitelja (</a:t>
            </a:r>
            <a:r>
              <a:rPr lang="hr-HR" dirty="0" err="1" smtClean="0"/>
              <a:t>Esp</a:t>
            </a:r>
            <a:r>
              <a:rPr lang="hr-HR" dirty="0" smtClean="0"/>
              <a:t>/Rom/</a:t>
            </a:r>
            <a:r>
              <a:rPr lang="hr-HR" dirty="0" err="1" smtClean="0"/>
              <a:t>Tr</a:t>
            </a:r>
            <a:r>
              <a:rPr lang="hr-HR" dirty="0" smtClean="0"/>
              <a:t>)</a:t>
            </a:r>
          </a:p>
          <a:p>
            <a:r>
              <a:rPr lang="hr-HR" dirty="0" smtClean="0"/>
              <a:t>Mobilnost učenika (Hun)</a:t>
            </a:r>
          </a:p>
          <a:p>
            <a:r>
              <a:rPr lang="hr-HR" dirty="0" smtClean="0"/>
              <a:t>Virtualni i hibridni događaji</a:t>
            </a:r>
          </a:p>
          <a:p>
            <a:r>
              <a:rPr lang="hr-HR" dirty="0" smtClean="0"/>
              <a:t>Mjesne (lokalne) radionice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137" y="6070529"/>
            <a:ext cx="1507599" cy="58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982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318" y="0"/>
            <a:ext cx="10515600" cy="1325563"/>
          </a:xfrm>
        </p:spPr>
        <p:txBody>
          <a:bodyPr/>
          <a:lstStyle/>
          <a:p>
            <a:r>
              <a:rPr lang="hr-HR" dirty="0" smtClean="0"/>
              <a:t>Partneri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250" y="1176793"/>
            <a:ext cx="10515600" cy="4741304"/>
          </a:xfrm>
        </p:spPr>
        <p:txBody>
          <a:bodyPr/>
          <a:lstStyle/>
          <a:p>
            <a:r>
              <a:rPr lang="es-ES" b="1" dirty="0">
                <a:latin typeface="+mj-lt"/>
              </a:rPr>
              <a:t>Fundación de la </a:t>
            </a:r>
            <a:r>
              <a:rPr lang="es-ES" b="1" dirty="0" err="1">
                <a:latin typeface="+mj-lt"/>
              </a:rPr>
              <a:t>Comunitat</a:t>
            </a:r>
            <a:r>
              <a:rPr lang="es-ES" b="1" dirty="0">
                <a:latin typeface="+mj-lt"/>
              </a:rPr>
              <a:t> Valenciana Instituto de Ecología </a:t>
            </a:r>
            <a:r>
              <a:rPr lang="es-ES" b="1" dirty="0" smtClean="0">
                <a:latin typeface="+mj-lt"/>
              </a:rPr>
              <a:t>Litoral</a:t>
            </a:r>
            <a:r>
              <a:rPr lang="hr-HR" b="1" dirty="0" smtClean="0">
                <a:latin typeface="+mj-lt"/>
              </a:rPr>
              <a:t> </a:t>
            </a:r>
            <a:r>
              <a:rPr lang="hr-HR" dirty="0" smtClean="0">
                <a:latin typeface="+mj-lt"/>
              </a:rPr>
              <a:t>(ESP)</a:t>
            </a:r>
          </a:p>
          <a:p>
            <a:r>
              <a:rPr lang="en-GB" dirty="0" smtClean="0">
                <a:latin typeface="+mj-lt"/>
              </a:rPr>
              <a:t>IMRO-</a:t>
            </a:r>
            <a:r>
              <a:rPr lang="en-GB" dirty="0" err="1" smtClean="0">
                <a:latin typeface="+mj-lt"/>
              </a:rPr>
              <a:t>Ddkk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Kornyezetvedelmi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Nonprofit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Kft</a:t>
            </a:r>
            <a:r>
              <a:rPr lang="hr-HR" dirty="0" smtClean="0">
                <a:latin typeface="+mj-lt"/>
              </a:rPr>
              <a:t> (HUN)</a:t>
            </a:r>
          </a:p>
          <a:p>
            <a:r>
              <a:rPr lang="fr-FR" dirty="0" err="1">
                <a:latin typeface="+mj-lt"/>
              </a:rPr>
              <a:t>Climate</a:t>
            </a:r>
            <a:r>
              <a:rPr lang="fr-FR" dirty="0">
                <a:latin typeface="+mj-lt"/>
              </a:rPr>
              <a:t> and </a:t>
            </a:r>
            <a:r>
              <a:rPr lang="fr-FR" dirty="0" err="1">
                <a:latin typeface="+mj-lt"/>
              </a:rPr>
              <a:t>Environment</a:t>
            </a:r>
            <a:r>
              <a:rPr lang="fr-FR" dirty="0">
                <a:latin typeface="+mj-lt"/>
              </a:rPr>
              <a:t> Association </a:t>
            </a:r>
            <a:r>
              <a:rPr lang="fr-FR" dirty="0" smtClean="0">
                <a:latin typeface="+mj-lt"/>
              </a:rPr>
              <a:t>Europe</a:t>
            </a:r>
            <a:r>
              <a:rPr lang="hr-HR" dirty="0" smtClean="0">
                <a:latin typeface="+mj-lt"/>
              </a:rPr>
              <a:t> (BE)</a:t>
            </a:r>
          </a:p>
          <a:p>
            <a:r>
              <a:rPr lang="en-GB" dirty="0">
                <a:latin typeface="+mj-lt"/>
              </a:rPr>
              <a:t>Primary school </a:t>
            </a:r>
            <a:r>
              <a:rPr lang="en-GB" dirty="0" err="1">
                <a:latin typeface="+mj-lt"/>
              </a:rPr>
              <a:t>Ljudovit</a:t>
            </a:r>
            <a:r>
              <a:rPr lang="en-GB" dirty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Štur</a:t>
            </a:r>
            <a:r>
              <a:rPr lang="hr-HR" dirty="0" smtClean="0">
                <a:latin typeface="+mj-lt"/>
              </a:rPr>
              <a:t> (SRB)</a:t>
            </a:r>
          </a:p>
          <a:p>
            <a:r>
              <a:rPr lang="en-GB" dirty="0" err="1">
                <a:latin typeface="+mj-lt"/>
              </a:rPr>
              <a:t>Konak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Sehit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Ömer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Halisdemir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Bilim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ve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Sanat</a:t>
            </a:r>
            <a:r>
              <a:rPr lang="en-GB" dirty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Merkezi</a:t>
            </a:r>
            <a:r>
              <a:rPr lang="hr-HR" dirty="0" smtClean="0">
                <a:latin typeface="+mj-lt"/>
              </a:rPr>
              <a:t> (TR)</a:t>
            </a:r>
          </a:p>
          <a:p>
            <a:r>
              <a:rPr lang="en-GB" dirty="0">
                <a:latin typeface="+mj-lt"/>
              </a:rPr>
              <a:t>Focus Eco </a:t>
            </a:r>
            <a:r>
              <a:rPr lang="en-GB" dirty="0" err="1" smtClean="0">
                <a:latin typeface="+mj-lt"/>
              </a:rPr>
              <a:t>Center</a:t>
            </a:r>
            <a:r>
              <a:rPr lang="hr-HR" dirty="0" smtClean="0">
                <a:latin typeface="+mj-lt"/>
              </a:rPr>
              <a:t> (ROM)</a:t>
            </a:r>
          </a:p>
          <a:p>
            <a:r>
              <a:rPr lang="hr-HR" dirty="0" smtClean="0">
                <a:latin typeface="+mj-lt"/>
              </a:rPr>
              <a:t>OŠ „Đuro Pilar” Slavonski Brod (CRO)</a:t>
            </a:r>
            <a:endParaRPr lang="en-GB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896" y="5522089"/>
            <a:ext cx="1673222" cy="9910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518" y="5412552"/>
            <a:ext cx="1190722" cy="11955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147" y="5425668"/>
            <a:ext cx="1271771" cy="11824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366" y="5425668"/>
            <a:ext cx="1251864" cy="12518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411" y="5785922"/>
            <a:ext cx="1940688" cy="6274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18" y="5693746"/>
            <a:ext cx="2270234" cy="8118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157" y="5575466"/>
            <a:ext cx="1177159" cy="8828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250" y="289422"/>
            <a:ext cx="1507599" cy="58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623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590" y="134537"/>
            <a:ext cx="10515600" cy="1325563"/>
          </a:xfrm>
        </p:spPr>
        <p:txBody>
          <a:bodyPr/>
          <a:lstStyle/>
          <a:p>
            <a:r>
              <a:rPr lang="hr-HR" dirty="0" smtClean="0"/>
              <a:t>Kalendar aktivnosti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590" y="1348546"/>
            <a:ext cx="10515600" cy="48296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 smtClean="0"/>
              <a:t>2024.</a:t>
            </a:r>
          </a:p>
          <a:p>
            <a:r>
              <a:rPr lang="hr-HR" dirty="0" smtClean="0"/>
              <a:t>Uvodni sastanak (ESP)</a:t>
            </a:r>
          </a:p>
          <a:p>
            <a:r>
              <a:rPr lang="hr-HR" dirty="0" smtClean="0"/>
              <a:t>Izrada priručnika </a:t>
            </a:r>
          </a:p>
          <a:p>
            <a:r>
              <a:rPr lang="hr-HR" dirty="0" smtClean="0"/>
              <a:t>Izrada materijala</a:t>
            </a:r>
          </a:p>
          <a:p>
            <a:r>
              <a:rPr lang="hr-HR" dirty="0" smtClean="0"/>
              <a:t>Lokalni </a:t>
            </a:r>
            <a:r>
              <a:rPr lang="hr-HR" dirty="0" err="1" smtClean="0"/>
              <a:t>diseminacijski</a:t>
            </a:r>
            <a:r>
              <a:rPr lang="hr-HR" dirty="0" smtClean="0"/>
              <a:t> događaji (radionice, konferencije) – svaki partner. HR-ožujak 2025</a:t>
            </a:r>
          </a:p>
          <a:p>
            <a:pPr marL="0" indent="0">
              <a:buNone/>
            </a:pPr>
            <a:r>
              <a:rPr lang="hr-HR" dirty="0" smtClean="0"/>
              <a:t>2025.</a:t>
            </a:r>
          </a:p>
          <a:p>
            <a:r>
              <a:rPr lang="hr-HR" dirty="0" smtClean="0"/>
              <a:t>Mobilnost učitelju (RU)</a:t>
            </a:r>
          </a:p>
          <a:p>
            <a:r>
              <a:rPr lang="hr-HR" dirty="0" smtClean="0"/>
              <a:t>Mobilnost učenika (HUN)</a:t>
            </a:r>
          </a:p>
          <a:p>
            <a:r>
              <a:rPr lang="hr-HR" dirty="0" smtClean="0"/>
              <a:t>Lokalni </a:t>
            </a:r>
            <a:r>
              <a:rPr lang="hr-HR" dirty="0" err="1" smtClean="0"/>
              <a:t>diseminacijski</a:t>
            </a:r>
            <a:r>
              <a:rPr lang="hr-HR" dirty="0" smtClean="0"/>
              <a:t> događaji (radionice, konferencije) – svaki partner. Ožujak 2025 (HR)</a:t>
            </a:r>
          </a:p>
          <a:p>
            <a:r>
              <a:rPr lang="hr-HR" dirty="0" smtClean="0"/>
              <a:t>Završna konferencija (TUR)</a:t>
            </a:r>
          </a:p>
          <a:p>
            <a:endParaRPr lang="hr-HR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137" y="6070529"/>
            <a:ext cx="1507599" cy="58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641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294" y="1221326"/>
            <a:ext cx="5317651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137" y="6070529"/>
            <a:ext cx="1507599" cy="58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165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gor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412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 Light</vt:lpstr>
      <vt:lpstr>Wingdings</vt:lpstr>
      <vt:lpstr>Office Theme</vt:lpstr>
      <vt:lpstr>Podrška za stručno poučavanje o okolišu </vt:lpstr>
      <vt:lpstr>O projektu</vt:lpstr>
      <vt:lpstr>Ciljevi</vt:lpstr>
      <vt:lpstr>Rezultati </vt:lpstr>
      <vt:lpstr>Aktivnosti</vt:lpstr>
      <vt:lpstr>Partneri</vt:lpstr>
      <vt:lpstr>Kalendar aktivnosti</vt:lpstr>
      <vt:lpstr>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ASSET</dc:title>
  <dc:creator>Ravnatelj</dc:creator>
  <cp:lastModifiedBy>Ravnatelj</cp:lastModifiedBy>
  <cp:revision>7</cp:revision>
  <dcterms:created xsi:type="dcterms:W3CDTF">2024-01-17T13:52:41Z</dcterms:created>
  <dcterms:modified xsi:type="dcterms:W3CDTF">2024-02-21T11:27:18Z</dcterms:modified>
</cp:coreProperties>
</file>